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3.xml" ContentType="application/vnd.openxmlformats-officedocument.themeOverride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notesSlides/notesSlide11.xml" ContentType="application/vnd.openxmlformats-officedocument.presentationml.notesSlide+xml"/>
  <Override PartName="/ppt/charts/chart6.xml" ContentType="application/vnd.openxmlformats-officedocument.drawingml.chart+xml"/>
  <Override PartName="/ppt/theme/themeOverride4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7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8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6" r:id="rId1"/>
    <p:sldMasterId id="2147483943" r:id="rId2"/>
    <p:sldMasterId id="2147483955" r:id="rId3"/>
    <p:sldMasterId id="2147483967" r:id="rId4"/>
    <p:sldMasterId id="2147483979" r:id="rId5"/>
    <p:sldMasterId id="2147484003" r:id="rId6"/>
    <p:sldMasterId id="2147484015" r:id="rId7"/>
    <p:sldMasterId id="2147484027" r:id="rId8"/>
    <p:sldMasterId id="2147484039" r:id="rId9"/>
  </p:sldMasterIdLst>
  <p:notesMasterIdLst>
    <p:notesMasterId r:id="rId25"/>
  </p:notesMasterIdLst>
  <p:handoutMasterIdLst>
    <p:handoutMasterId r:id="rId26"/>
  </p:handoutMasterIdLst>
  <p:sldIdLst>
    <p:sldId id="271" r:id="rId10"/>
    <p:sldId id="287" r:id="rId11"/>
    <p:sldId id="274" r:id="rId12"/>
    <p:sldId id="288" r:id="rId13"/>
    <p:sldId id="289" r:id="rId14"/>
    <p:sldId id="290" r:id="rId15"/>
    <p:sldId id="299" r:id="rId16"/>
    <p:sldId id="296" r:id="rId17"/>
    <p:sldId id="297" r:id="rId18"/>
    <p:sldId id="292" r:id="rId19"/>
    <p:sldId id="295" r:id="rId20"/>
    <p:sldId id="293" r:id="rId21"/>
    <p:sldId id="294" r:id="rId22"/>
    <p:sldId id="298" r:id="rId23"/>
    <p:sldId id="300" r:id="rId24"/>
  </p:sldIdLst>
  <p:sldSz cx="12192000" cy="6858000"/>
  <p:notesSz cx="6797675" cy="9928225"/>
  <p:defaultTextStyle>
    <a:defPPr>
      <a:defRPr lang="es-E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8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ana G. Morán Tapia" initials="JGMT" lastIdx="3" clrIdx="0">
    <p:extLst>
      <p:ext uri="{19B8F6BF-5375-455C-9EA6-DF929625EA0E}">
        <p15:presenceInfo xmlns:p15="http://schemas.microsoft.com/office/powerpoint/2012/main" userId="S-1-5-21-1358988534-460955180-2770620441-1483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434" autoAdjust="0"/>
  </p:normalViewPr>
  <p:slideViewPr>
    <p:cSldViewPr snapToGrid="0" snapToObjects="1">
      <p:cViewPr varScale="1">
        <p:scale>
          <a:sx n="71" d="100"/>
          <a:sy n="71" d="100"/>
        </p:scale>
        <p:origin x="594" y="60"/>
      </p:cViewPr>
      <p:guideLst>
        <p:guide orient="horz" pos="2160"/>
        <p:guide pos="388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presProps" Target="pres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gespin\Desktop\CIFRAS%20COMERCIALES\CONTINENTE%20AMERICANO\URUGUAY\2018-06-29_Cifras%20comerciales_Uruguay.xlsx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package" Target="../embeddings/Hoja_de_c_lculo_de_Microsoft_Excel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Hoja_de_c_lculo_de_Microsoft_Excel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spin\Desktop\Datos%20uruguay.xls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gespin\Desktop\CIFRAS%20COMERCIALES\CONTINENTE%20AMERICANO\URUGUAY\2018-06-29_Cifras%20comerciales_Uruguay.xlsx" TargetMode="Externa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Hoja_de_c_lculo_de_Microsoft_Excel3.xlsx"/><Relationship Id="rId1" Type="http://schemas.openxmlformats.org/officeDocument/2006/relationships/themeOverride" Target="../theme/themeOverride4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UIS\Documents\MIPRO2017\Datos\WEF_Competitividad\Uruguay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UIS\Documents\MIPRO2017\Datos\WEF_Competitividad\Uruguay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2.6774627353482353E-2"/>
          <c:y val="5.4777952755905523E-2"/>
          <c:w val="0.96229634109039408"/>
          <c:h val="0.6468629465045505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'Balanza comercial'!$B$2:$D$2</c:f>
              <c:strCache>
                <c:ptCount val="1"/>
                <c:pt idx="0">
                  <c:v>Exportaciones</c:v>
                </c:pt>
              </c:strCache>
            </c:strRef>
          </c:tx>
          <c:spPr>
            <a:gradFill rotWithShape="1">
              <a:gsLst>
                <a:gs pos="0">
                  <a:srgbClr val="9BBB59">
                    <a:satMod val="103000"/>
                    <a:lumMod val="102000"/>
                    <a:tint val="94000"/>
                  </a:srgbClr>
                </a:gs>
                <a:gs pos="50000">
                  <a:srgbClr val="9BBB59">
                    <a:satMod val="110000"/>
                    <a:lumMod val="100000"/>
                    <a:shade val="100000"/>
                  </a:srgbClr>
                </a:gs>
                <a:gs pos="100000">
                  <a:srgbClr val="9BBB59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 w="6350" cap="flat" cmpd="sng" algn="ctr">
              <a:noFill/>
              <a:prstDash val="solid"/>
              <a:miter lim="800000"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9BBB59">
                  <a:lumMod val="60000"/>
                  <a:lumOff val="40000"/>
                </a:srgbClr>
              </a:solidFill>
              <a:ln w="6350" cap="flat" cmpd="sng" algn="ctr">
                <a:noFill/>
                <a:prstDash val="solid"/>
                <a:miter lim="800000"/>
              </a:ln>
              <a:effectLst/>
            </c:spPr>
          </c:dPt>
          <c:dPt>
            <c:idx val="6"/>
            <c:invertIfNegative val="0"/>
            <c:bubble3D val="0"/>
            <c:spPr>
              <a:solidFill>
                <a:srgbClr val="9BBB59">
                  <a:lumMod val="60000"/>
                  <a:lumOff val="40000"/>
                </a:srgbClr>
              </a:solidFill>
              <a:ln w="6350" cap="flat" cmpd="sng" algn="ctr">
                <a:noFill/>
                <a:prstDash val="solid"/>
                <a:miter lim="800000"/>
              </a:ln>
              <a:effectLst/>
            </c:spPr>
          </c:dPt>
          <c:dLbls>
            <c:dLbl>
              <c:idx val="4"/>
              <c:layout>
                <c:manualLayout>
                  <c:x val="-6.1504665637391806E-3"/>
                  <c:y val="8.81750949097277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layout>
                <c:manualLayout>
                  <c:x val="-6.1504665637391806E-3"/>
                  <c:y val="8.8175094909728208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s-ES" sz="14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'Balanza comercial'!$A$4:$A$10</c:f>
              <c:strCache>
                <c:ptCount val="7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2017 
ene-may</c:v>
                </c:pt>
                <c:pt idx="6">
                  <c:v>2018 
ene-may</c:v>
                </c:pt>
              </c:strCache>
            </c:strRef>
          </c:cat>
          <c:val>
            <c:numRef>
              <c:f>'Balanza comercial'!$K$4:$K$10</c:f>
              <c:numCache>
                <c:formatCode>#,###.0,</c:formatCode>
                <c:ptCount val="7"/>
                <c:pt idx="0">
                  <c:v>20157.966989</c:v>
                </c:pt>
                <c:pt idx="1">
                  <c:v>20302.247042999999</c:v>
                </c:pt>
                <c:pt idx="2">
                  <c:v>18521.748538</c:v>
                </c:pt>
                <c:pt idx="3">
                  <c:v>24496.337800000001</c:v>
                </c:pt>
                <c:pt idx="4">
                  <c:v>26022.404610000001</c:v>
                </c:pt>
                <c:pt idx="5">
                  <c:v>10910.303540000001</c:v>
                </c:pt>
                <c:pt idx="6">
                  <c:v>11500.307780000001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ECF-401D-9732-2A2A012D0342}"/>
            </c:ext>
          </c:extLst>
        </c:ser>
        <c:ser>
          <c:idx val="1"/>
          <c:order val="1"/>
          <c:tx>
            <c:strRef>
              <c:f>'Balanza comercial'!$E$2:$G$2</c:f>
              <c:strCache>
                <c:ptCount val="1"/>
                <c:pt idx="0">
                  <c:v>Importaciones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4F81BD">
                  <a:lumMod val="60000"/>
                  <a:lumOff val="40000"/>
                </a:srgbClr>
              </a:solidFill>
              <a:ln>
                <a:noFill/>
              </a:ln>
              <a:effectLst/>
            </c:spPr>
          </c:dPt>
          <c:dPt>
            <c:idx val="6"/>
            <c:invertIfNegative val="0"/>
            <c:bubble3D val="0"/>
            <c:spPr>
              <a:solidFill>
                <a:srgbClr val="4F81BD">
                  <a:lumMod val="60000"/>
                  <a:lumOff val="40000"/>
                </a:srgbClr>
              </a:solidFill>
              <a:ln>
                <a:noFill/>
              </a:ln>
              <a:effectLst/>
            </c:spPr>
          </c:dPt>
          <c:dLbls>
            <c:dLbl>
              <c:idx val="0"/>
              <c:layout>
                <c:manualLayout>
                  <c:x val="4.6128499228043872E-3"/>
                  <c:y val="8.8175094909728087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6.1504665637391806E-3"/>
                  <c:y val="2.204377372743205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9.2256998456087796E-3"/>
                  <c:y val="2.64525284729184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5"/>
              <c:layout>
                <c:manualLayout>
                  <c:x val="6.1504665637391806E-3"/>
                  <c:y val="4.408754745486410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6.1504665637391806E-3"/>
                  <c:y val="4.408754745486410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numFmt formatCode="#,###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s-ES" sz="14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'Balanza comercial'!$A$4:$A$10</c:f>
              <c:strCache>
                <c:ptCount val="7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2017 
ene-may</c:v>
                </c:pt>
                <c:pt idx="6">
                  <c:v>2018 
ene-may</c:v>
                </c:pt>
              </c:strCache>
            </c:strRef>
          </c:cat>
          <c:val>
            <c:numRef>
              <c:f>'Balanza comercial'!$N$4:$N$10</c:f>
              <c:numCache>
                <c:formatCode>#,##0.0</c:formatCode>
                <c:ptCount val="7"/>
                <c:pt idx="0">
                  <c:v>61133.231828999997</c:v>
                </c:pt>
                <c:pt idx="1">
                  <c:v>86384.503511999996</c:v>
                </c:pt>
                <c:pt idx="2">
                  <c:v>85903.534587999995</c:v>
                </c:pt>
                <c:pt idx="3">
                  <c:v>57643.388898999998</c:v>
                </c:pt>
                <c:pt idx="4">
                  <c:v>81418.977064000006</c:v>
                </c:pt>
                <c:pt idx="5">
                  <c:v>30653.490719000001</c:v>
                </c:pt>
                <c:pt idx="6">
                  <c:v>32836.708753999999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6ECF-401D-9732-2A2A012D0342}"/>
            </c:ext>
          </c:extLst>
        </c:ser>
        <c:ser>
          <c:idx val="2"/>
          <c:order val="2"/>
          <c:tx>
            <c:strRef>
              <c:f>'Balanza comercial'!$O$2:$Q$2</c:f>
              <c:strCache>
                <c:ptCount val="1"/>
                <c:pt idx="0">
                  <c:v>Balanza comercial</c:v>
                </c:pt>
              </c:strCache>
            </c:strRef>
          </c:tx>
          <c:spPr>
            <a:solidFill>
              <a:srgbClr val="C0504D"/>
            </a:solidFill>
            <a:ln>
              <a:noFill/>
            </a:ln>
            <a:effectLst/>
          </c:spPr>
          <c:invertIfNegative val="0"/>
          <c:dPt>
            <c:idx val="5"/>
            <c:invertIfNegative val="0"/>
            <c:bubble3D val="0"/>
            <c:spPr>
              <a:solidFill>
                <a:srgbClr val="C0504D">
                  <a:lumMod val="40000"/>
                  <a:lumOff val="60000"/>
                </a:srgbClr>
              </a:solidFill>
              <a:ln>
                <a:noFill/>
              </a:ln>
              <a:effectLst/>
            </c:spPr>
          </c:dPt>
          <c:dLbls>
            <c:dLbl>
              <c:idx val="3"/>
              <c:layout>
                <c:manualLayout>
                  <c:x val="1.8414296573584024E-3"/>
                  <c:y val="1.388906386701670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6ECF-401D-9732-2A2A012D0342}"/>
                </c:ext>
                <c:ext xmlns:c15="http://schemas.microsoft.com/office/drawing/2012/chart" uri="{CE6537A1-D6FC-4f65-9D91-7224C49458BB}"/>
              </c:extLst>
            </c:dLbl>
            <c:numFmt formatCode="#,###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s-ES" sz="14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'Balanza comercial'!$A$4:$A$10</c:f>
              <c:strCache>
                <c:ptCount val="7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2017 
ene-may</c:v>
                </c:pt>
                <c:pt idx="6">
                  <c:v>2018 
ene-may</c:v>
                </c:pt>
              </c:strCache>
            </c:strRef>
          </c:cat>
          <c:val>
            <c:numRef>
              <c:f>'Balanza comercial'!$Q$4:$Q$10</c:f>
              <c:numCache>
                <c:formatCode>#,##0.0</c:formatCode>
                <c:ptCount val="7"/>
                <c:pt idx="0">
                  <c:v>-40975.264839999996</c:v>
                </c:pt>
                <c:pt idx="1">
                  <c:v>-66082.256469</c:v>
                </c:pt>
                <c:pt idx="2">
                  <c:v>-67381.786049999995</c:v>
                </c:pt>
                <c:pt idx="3">
                  <c:v>-33147.051098999997</c:v>
                </c:pt>
                <c:pt idx="4">
                  <c:v>-55396.572454000008</c:v>
                </c:pt>
                <c:pt idx="5">
                  <c:v>-19743.187179</c:v>
                </c:pt>
                <c:pt idx="6">
                  <c:v>-21336.400973999996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6ECF-401D-9732-2A2A012D03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32491744"/>
        <c:axId val="332492304"/>
      </c:barChart>
      <c:catAx>
        <c:axId val="3324917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s-ES"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332492304"/>
        <c:crosses val="autoZero"/>
        <c:auto val="1"/>
        <c:lblAlgn val="ctr"/>
        <c:lblOffset val="100"/>
        <c:noMultiLvlLbl val="0"/>
      </c:catAx>
      <c:valAx>
        <c:axId val="332492304"/>
        <c:scaling>
          <c:orientation val="minMax"/>
        </c:scaling>
        <c:delete val="1"/>
        <c:axPos val="l"/>
        <c:numFmt formatCode="#,##0" sourceLinked="0"/>
        <c:majorTickMark val="none"/>
        <c:minorTickMark val="none"/>
        <c:tickLblPos val="nextTo"/>
        <c:crossAx val="332491744"/>
        <c:crosses val="autoZero"/>
        <c:crossBetween val="between"/>
        <c:dispUnits>
          <c:builtInUnit val="thousands"/>
          <c:dispUnitsLbl>
            <c:layout>
              <c:manualLayout>
                <c:xMode val="edge"/>
                <c:yMode val="edge"/>
                <c:x val="3.5938903863432202E-3"/>
                <c:y val="0.10648148148148166"/>
              </c:manualLayout>
            </c:layout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lang="es-ES" sz="1400" b="1" i="0" u="none" strike="noStrike" kern="1200" baseline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s-MX"/>
                    <a:t>Millones de USD FOB</a:t>
                  </a:r>
                </a:p>
              </c:rich>
            </c:tx>
            <c:spPr>
              <a:noFill/>
              <a:ln>
                <a:noFill/>
              </a:ln>
              <a:effectLst/>
            </c:spPr>
          </c:dispUnitsLbl>
        </c:dispUnits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0881846736371071"/>
          <c:y val="0.90887314085739257"/>
          <c:w val="0.58236306527257775"/>
          <c:h val="9.112685914260733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s-ES" sz="1400" b="1" i="0" u="none" strike="noStrike" kern="1200" baseline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defRPr>
          </a:pPr>
          <a:endParaRPr lang="es-EC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400" b="1">
          <a:solidFill>
            <a:schemeClr val="tx1">
              <a:lumMod val="85000"/>
              <a:lumOff val="15000"/>
            </a:schemeClr>
          </a:solidFill>
        </a:defRPr>
      </a:pPr>
      <a:endParaRPr lang="es-EC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1.1569193273189386E-2"/>
          <c:y val="5.0925925925925923E-2"/>
          <c:w val="0.98607091894600163"/>
          <c:h val="0.708911490230387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'Intensidad tecnologica'!$A$3:$A$6</c:f>
              <c:strCache>
                <c:ptCount val="1"/>
                <c:pt idx="0">
                  <c:v>Exportaciones</c:v>
                </c:pt>
              </c:strCache>
            </c:strRef>
          </c:tx>
          <c:spPr>
            <a:solidFill>
              <a:srgbClr val="70AD47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'Intensidad tecnologica'!$C$2:$H$2</c:f>
              <c:strCache>
                <c:ptCount val="6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 ene-may</c:v>
                </c:pt>
              </c:strCache>
            </c:strRef>
          </c:cat>
          <c:val>
            <c:numRef>
              <c:f>'Intensidad tecnologica'!$C$6:$H$6</c:f>
              <c:numCache>
                <c:formatCode>#,###,</c:formatCode>
                <c:ptCount val="6"/>
                <c:pt idx="0">
                  <c:v>5500.5291990000005</c:v>
                </c:pt>
                <c:pt idx="1">
                  <c:v>3318.341993</c:v>
                </c:pt>
                <c:pt idx="2">
                  <c:v>2542.9383180000004</c:v>
                </c:pt>
                <c:pt idx="3">
                  <c:v>1711.8055800000002</c:v>
                </c:pt>
                <c:pt idx="4">
                  <c:v>3191.6679100000001</c:v>
                </c:pt>
                <c:pt idx="5">
                  <c:v>1112.2544799999998</c:v>
                </c:pt>
              </c:numCache>
            </c:numRef>
          </c:val>
        </c:ser>
        <c:ser>
          <c:idx val="1"/>
          <c:order val="1"/>
          <c:tx>
            <c:strRef>
              <c:f>'Intensidad tecnologica'!$A$7:$A$10</c:f>
              <c:strCache>
                <c:ptCount val="1"/>
                <c:pt idx="0">
                  <c:v>Importaciones</c:v>
                </c:pt>
              </c:strCache>
            </c:strRef>
          </c:tx>
          <c:spPr>
            <a:solidFill>
              <a:srgbClr val="5B9BD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'Intensidad tecnologica'!$C$2:$H$2</c:f>
              <c:strCache>
                <c:ptCount val="6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 ene-may</c:v>
                </c:pt>
              </c:strCache>
            </c:strRef>
          </c:cat>
          <c:val>
            <c:numRef>
              <c:f>'Intensidad tecnologica'!$C$10:$H$10</c:f>
              <c:numCache>
                <c:formatCode>#,###,</c:formatCode>
                <c:ptCount val="6"/>
                <c:pt idx="0">
                  <c:v>47910.467998000007</c:v>
                </c:pt>
                <c:pt idx="1">
                  <c:v>56356.788949000002</c:v>
                </c:pt>
                <c:pt idx="2">
                  <c:v>66930.607826000007</c:v>
                </c:pt>
                <c:pt idx="3">
                  <c:v>48290.821358000008</c:v>
                </c:pt>
                <c:pt idx="4">
                  <c:v>63755.955929999996</c:v>
                </c:pt>
                <c:pt idx="5">
                  <c:v>27870.763738999998</c:v>
                </c:pt>
              </c:numCache>
            </c:numRef>
          </c:val>
        </c:ser>
        <c:ser>
          <c:idx val="2"/>
          <c:order val="2"/>
          <c:tx>
            <c:strRef>
              <c:f>'Intensidad tecnologica'!$B$14</c:f>
              <c:strCache>
                <c:ptCount val="1"/>
                <c:pt idx="0">
                  <c:v>Balanza comercial 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'Intensidad tecnologica'!$C$2:$H$2</c:f>
              <c:strCache>
                <c:ptCount val="6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  <c:pt idx="5">
                  <c:v>2018 ene-may</c:v>
                </c:pt>
              </c:strCache>
            </c:strRef>
          </c:cat>
          <c:val>
            <c:numRef>
              <c:f>'Intensidad tecnologica'!$C$14:$H$14</c:f>
              <c:numCache>
                <c:formatCode>#,##0.0,</c:formatCode>
                <c:ptCount val="6"/>
                <c:pt idx="0">
                  <c:v>-42409.93879900001</c:v>
                </c:pt>
                <c:pt idx="1">
                  <c:v>-53038.446956</c:v>
                </c:pt>
                <c:pt idx="2">
                  <c:v>-64387.669508000006</c:v>
                </c:pt>
                <c:pt idx="3">
                  <c:v>-46579.015778000008</c:v>
                </c:pt>
                <c:pt idx="4">
                  <c:v>-60564.288019999993</c:v>
                </c:pt>
                <c:pt idx="5">
                  <c:v>-26758.509258999999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407780256"/>
        <c:axId val="443245504"/>
      </c:barChart>
      <c:catAx>
        <c:axId val="4077802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s-EC"/>
          </a:p>
        </c:txPr>
        <c:crossAx val="443245504"/>
        <c:crosses val="autoZero"/>
        <c:auto val="1"/>
        <c:lblAlgn val="ctr"/>
        <c:lblOffset val="100"/>
        <c:noMultiLvlLbl val="0"/>
      </c:catAx>
      <c:valAx>
        <c:axId val="443245504"/>
        <c:scaling>
          <c:orientation val="minMax"/>
        </c:scaling>
        <c:delete val="1"/>
        <c:axPos val="l"/>
        <c:numFmt formatCode="#,###," sourceLinked="1"/>
        <c:majorTickMark val="none"/>
        <c:minorTickMark val="none"/>
        <c:tickLblPos val="nextTo"/>
        <c:crossAx val="407780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185534109121343"/>
          <c:y val="0.92187445319335182"/>
          <c:w val="0.5715693679882935"/>
          <c:h val="7.8125546806649182E-2"/>
        </c:manualLayout>
      </c:layout>
      <c:overlay val="0"/>
      <c:spPr>
        <a:noFill/>
        <a:ln>
          <a:noFill/>
        </a:ln>
        <a:effectLst/>
      </c:spPr>
      <c:txPr>
        <a:bodyPr rot="0" vert="horz"/>
        <a:lstStyle/>
        <a:p>
          <a:pPr>
            <a:defRPr/>
          </a:pPr>
          <a:endParaRPr lang="es-EC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400">
          <a:solidFill>
            <a:schemeClr val="tx1"/>
          </a:solidFill>
        </a:defRPr>
      </a:pPr>
      <a:endParaRPr lang="es-EC"/>
    </a:p>
  </c:txPr>
  <c:externalData r:id="rId2">
    <c:autoUpdate val="0"/>
  </c:externalData>
  <c:userShapes r:id="rId3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'Balanza comercial CS'!$A$3</c:f>
              <c:strCache>
                <c:ptCount val="1"/>
                <c:pt idx="0">
                  <c:v>Exportaciones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'Balanza comercial CS'!$B$2:$F$2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'Balanza comercial CS'!$B$3:$F$3</c:f>
              <c:numCache>
                <c:formatCode>#,###,</c:formatCode>
                <c:ptCount val="5"/>
                <c:pt idx="0">
                  <c:v>9065754</c:v>
                </c:pt>
                <c:pt idx="1">
                  <c:v>9165708</c:v>
                </c:pt>
                <c:pt idx="2">
                  <c:v>7669515</c:v>
                </c:pt>
                <c:pt idx="3">
                  <c:v>6963552</c:v>
                </c:pt>
                <c:pt idx="4">
                  <c:v>7946411</c:v>
                </c:pt>
              </c:numCache>
            </c:numRef>
          </c:val>
        </c:ser>
        <c:ser>
          <c:idx val="1"/>
          <c:order val="1"/>
          <c:tx>
            <c:strRef>
              <c:f>'Balanza comercial CS'!$A$4</c:f>
              <c:strCache>
                <c:ptCount val="1"/>
                <c:pt idx="0">
                  <c:v>Importaciones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'Balanza comercial CS'!$B$2:$F$2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'Balanza comercial CS'!$B$4:$F$4</c:f>
              <c:numCache>
                <c:formatCode>#,###,</c:formatCode>
                <c:ptCount val="5"/>
                <c:pt idx="0">
                  <c:v>11642380</c:v>
                </c:pt>
                <c:pt idx="1">
                  <c:v>10762297</c:v>
                </c:pt>
                <c:pt idx="2">
                  <c:v>9489417</c:v>
                </c:pt>
                <c:pt idx="3">
                  <c:v>8136629</c:v>
                </c:pt>
                <c:pt idx="4">
                  <c:v>8514436</c:v>
                </c:pt>
              </c:numCache>
            </c:numRef>
          </c:val>
        </c:ser>
        <c:ser>
          <c:idx val="2"/>
          <c:order val="2"/>
          <c:tx>
            <c:strRef>
              <c:f>'Balanza comercial CS'!$A$5</c:f>
              <c:strCache>
                <c:ptCount val="1"/>
                <c:pt idx="0">
                  <c:v>Balanza Comercial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'Balanza comercial CS'!$B$2:$F$2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'Balanza comercial CS'!$B$5:$F$5</c:f>
              <c:numCache>
                <c:formatCode>#,###,</c:formatCode>
                <c:ptCount val="5"/>
                <c:pt idx="0">
                  <c:v>-2576626</c:v>
                </c:pt>
                <c:pt idx="1">
                  <c:v>-1596589</c:v>
                </c:pt>
                <c:pt idx="2">
                  <c:v>-1819902</c:v>
                </c:pt>
                <c:pt idx="3">
                  <c:v>-1173077</c:v>
                </c:pt>
                <c:pt idx="4">
                  <c:v>-568025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443251664"/>
        <c:axId val="443252224"/>
      </c:barChart>
      <c:catAx>
        <c:axId val="443251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443252224"/>
        <c:crosses val="autoZero"/>
        <c:auto val="1"/>
        <c:lblAlgn val="ctr"/>
        <c:lblOffset val="100"/>
        <c:noMultiLvlLbl val="0"/>
      </c:catAx>
      <c:valAx>
        <c:axId val="443252224"/>
        <c:scaling>
          <c:orientation val="minMax"/>
        </c:scaling>
        <c:delete val="1"/>
        <c:axPos val="l"/>
        <c:numFmt formatCode="#,###," sourceLinked="1"/>
        <c:majorTickMark val="none"/>
        <c:minorTickMark val="none"/>
        <c:tickLblPos val="nextTo"/>
        <c:crossAx val="4432516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s-EC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es-EC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IED!$A$6:$A$17</c:f>
              <c:numCache>
                <c:formatCode>General</c:formatCode>
                <c:ptCount val="12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  <c:pt idx="8">
                  <c:v>2013</c:v>
                </c:pt>
                <c:pt idx="9">
                  <c:v>2014</c:v>
                </c:pt>
                <c:pt idx="10">
                  <c:v>2015</c:v>
                </c:pt>
                <c:pt idx="11">
                  <c:v>2016</c:v>
                </c:pt>
              </c:numCache>
            </c:numRef>
          </c:cat>
          <c:val>
            <c:numRef>
              <c:f>IED!$B$6:$B$17</c:f>
              <c:numCache>
                <c:formatCode>_-* #,##0\ _€_-;\-* #,##0\ _€_-;_-* "-"??\ _€_-;_-@_-</c:formatCode>
                <c:ptCount val="12"/>
                <c:pt idx="0">
                  <c:v>847</c:v>
                </c:pt>
                <c:pt idx="1">
                  <c:v>1493</c:v>
                </c:pt>
                <c:pt idx="2">
                  <c:v>1329</c:v>
                </c:pt>
                <c:pt idx="3">
                  <c:v>2016</c:v>
                </c:pt>
                <c:pt idx="4">
                  <c:v>1529</c:v>
                </c:pt>
                <c:pt idx="5">
                  <c:v>2289</c:v>
                </c:pt>
                <c:pt idx="6">
                  <c:v>2504</c:v>
                </c:pt>
                <c:pt idx="7">
                  <c:v>2536</c:v>
                </c:pt>
                <c:pt idx="8">
                  <c:v>3032</c:v>
                </c:pt>
                <c:pt idx="9">
                  <c:v>2188</c:v>
                </c:pt>
                <c:pt idx="10">
                  <c:v>1279</c:v>
                </c:pt>
                <c:pt idx="11">
                  <c:v>953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332494544"/>
        <c:axId val="332495104"/>
      </c:barChart>
      <c:catAx>
        <c:axId val="332494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332495104"/>
        <c:crosses val="autoZero"/>
        <c:auto val="1"/>
        <c:lblAlgn val="ctr"/>
        <c:lblOffset val="100"/>
        <c:noMultiLvlLbl val="0"/>
      </c:catAx>
      <c:valAx>
        <c:axId val="332495104"/>
        <c:scaling>
          <c:orientation val="minMax"/>
        </c:scaling>
        <c:delete val="1"/>
        <c:axPos val="l"/>
        <c:numFmt formatCode="_-* #,##0\ _€_-;\-* #,##0\ _€_-;_-* &quot;-&quot;??\ _€_-;_-@_-" sourceLinked="1"/>
        <c:majorTickMark val="none"/>
        <c:minorTickMark val="none"/>
        <c:tickLblPos val="nextTo"/>
        <c:crossAx val="332494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es-EC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9286469281837505E-2"/>
          <c:y val="2.6141268480369691E-2"/>
          <c:w val="0.98064785453854464"/>
          <c:h val="0.77719350410408017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paise'!$B$16:$B$30</c:f>
            </c:numRef>
          </c:val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paise'!$C$16:$C$30</c:f>
            </c:numRef>
          </c:val>
        </c:ser>
        <c:ser>
          <c:idx val="2"/>
          <c:order val="2"/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paise'!$D$16:$D$30</c:f>
            </c:numRef>
          </c:val>
        </c:ser>
        <c:ser>
          <c:idx val="3"/>
          <c:order val="3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paise'!$E$16:$E$30</c:f>
            </c:numRef>
          </c:val>
        </c:ser>
        <c:ser>
          <c:idx val="4"/>
          <c:order val="4"/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paise'!$F$16:$F$30</c:f>
            </c:numRef>
          </c:val>
        </c:ser>
        <c:ser>
          <c:idx val="5"/>
          <c:order val="5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paise'!$G$16:$G$30</c:f>
            </c:numRef>
          </c:val>
        </c:ser>
        <c:ser>
          <c:idx val="6"/>
          <c:order val="6"/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paise'!$H$16:$H$30</c:f>
            </c:numRef>
          </c:val>
        </c:ser>
        <c:ser>
          <c:idx val="7"/>
          <c:order val="7"/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paise'!$I$16:$I$30</c:f>
            </c:numRef>
          </c:val>
        </c:ser>
        <c:ser>
          <c:idx val="8"/>
          <c:order val="8"/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paise'!$J$16:$J$30</c:f>
            </c:numRef>
          </c:val>
        </c:ser>
        <c:ser>
          <c:idx val="9"/>
          <c:order val="9"/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paise'!$K$16:$K$30</c:f>
            </c:numRef>
          </c:val>
        </c:ser>
        <c:ser>
          <c:idx val="10"/>
          <c:order val="10"/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paise'!$L$16:$L$30</c:f>
            </c:numRef>
          </c:val>
        </c:ser>
        <c:ser>
          <c:idx val="11"/>
          <c:order val="11"/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paise'!$M$16:$M$30</c:f>
            </c:numRef>
          </c:val>
        </c:ser>
        <c:ser>
          <c:idx val="12"/>
          <c:order val="12"/>
          <c:spPr>
            <a:solidFill>
              <a:schemeClr val="accent1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paise'!$N$16:$N$30</c:f>
            </c:numRef>
          </c:val>
        </c:ser>
        <c:ser>
          <c:idx val="13"/>
          <c:order val="13"/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paise'!$O$16:$O$30</c:f>
            </c:numRef>
          </c:val>
        </c:ser>
        <c:ser>
          <c:idx val="14"/>
          <c:order val="14"/>
          <c:spPr>
            <a:solidFill>
              <a:schemeClr val="accent3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paise'!$P$16:$P$30</c:f>
            </c:numRef>
          </c:val>
        </c:ser>
        <c:ser>
          <c:idx val="15"/>
          <c:order val="15"/>
          <c:spPr>
            <a:solidFill>
              <a:schemeClr val="accent4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paise'!$Q$16:$Q$30</c:f>
            </c:numRef>
          </c:val>
        </c:ser>
        <c:ser>
          <c:idx val="16"/>
          <c:order val="16"/>
          <c:spPr>
            <a:solidFill>
              <a:schemeClr val="accent5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paise'!$R$16:$R$30</c:f>
              <c:numCache>
                <c:formatCode>#,###,</c:formatCode>
                <c:ptCount val="15"/>
                <c:pt idx="0">
                  <c:v>1780992</c:v>
                </c:pt>
                <c:pt idx="1">
                  <c:v>1305469</c:v>
                </c:pt>
                <c:pt idx="2">
                  <c:v>664559</c:v>
                </c:pt>
                <c:pt idx="3">
                  <c:v>463197</c:v>
                </c:pt>
                <c:pt idx="4">
                  <c:v>422414</c:v>
                </c:pt>
                <c:pt idx="5">
                  <c:v>305771</c:v>
                </c:pt>
                <c:pt idx="6">
                  <c:v>249707</c:v>
                </c:pt>
                <c:pt idx="7">
                  <c:v>236362</c:v>
                </c:pt>
                <c:pt idx="8">
                  <c:v>202307</c:v>
                </c:pt>
                <c:pt idx="9">
                  <c:v>199606</c:v>
                </c:pt>
                <c:pt idx="10">
                  <c:v>149653</c:v>
                </c:pt>
                <c:pt idx="11">
                  <c:v>140370</c:v>
                </c:pt>
                <c:pt idx="12">
                  <c:v>130729</c:v>
                </c:pt>
                <c:pt idx="13">
                  <c:v>120969</c:v>
                </c:pt>
                <c:pt idx="14">
                  <c:v>117543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380998880"/>
        <c:axId val="380999440"/>
      </c:barChart>
      <c:catAx>
        <c:axId val="380998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s-EC"/>
          </a:p>
        </c:txPr>
        <c:crossAx val="380999440"/>
        <c:crosses val="autoZero"/>
        <c:auto val="1"/>
        <c:lblAlgn val="ctr"/>
        <c:lblOffset val="100"/>
        <c:noMultiLvlLbl val="0"/>
      </c:catAx>
      <c:valAx>
        <c:axId val="380999440"/>
        <c:scaling>
          <c:orientation val="minMax"/>
        </c:scaling>
        <c:delete val="1"/>
        <c:axPos val="l"/>
        <c:numFmt formatCode="#,###," sourceLinked="1"/>
        <c:majorTickMark val="none"/>
        <c:minorTickMark val="none"/>
        <c:tickLblPos val="nextTo"/>
        <c:crossAx val="380998880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400">
          <a:solidFill>
            <a:schemeClr val="tx1"/>
          </a:solidFill>
        </a:defRPr>
      </a:pPr>
      <a:endParaRPr lang="es-EC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1.0064965346800618E-2"/>
          <c:y val="2.6141268480369691E-2"/>
          <c:w val="0.98986936012464388"/>
          <c:h val="0.76573540925670058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paise'!$B$16:$B$30</c:f>
            </c:numRef>
          </c:val>
        </c:ser>
        <c:ser>
          <c:idx val="1"/>
          <c:order val="1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paise'!$C$16:$C$30</c:f>
            </c:numRef>
          </c:val>
        </c:ser>
        <c:ser>
          <c:idx val="2"/>
          <c:order val="2"/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paise'!$D$16:$D$30</c:f>
            </c:numRef>
          </c:val>
        </c:ser>
        <c:ser>
          <c:idx val="3"/>
          <c:order val="3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paise'!$E$16:$E$30</c:f>
            </c:numRef>
          </c:val>
        </c:ser>
        <c:ser>
          <c:idx val="4"/>
          <c:order val="4"/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paise'!$F$16:$F$30</c:f>
            </c:numRef>
          </c:val>
        </c:ser>
        <c:ser>
          <c:idx val="5"/>
          <c:order val="5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paise'!$G$16:$G$30</c:f>
            </c:numRef>
          </c:val>
        </c:ser>
        <c:ser>
          <c:idx val="6"/>
          <c:order val="6"/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paise'!$H$16:$H$30</c:f>
            </c:numRef>
          </c:val>
        </c:ser>
        <c:ser>
          <c:idx val="7"/>
          <c:order val="7"/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paise'!$I$16:$I$30</c:f>
            </c:numRef>
          </c:val>
        </c:ser>
        <c:ser>
          <c:idx val="8"/>
          <c:order val="8"/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paise'!$J$16:$J$30</c:f>
            </c:numRef>
          </c:val>
        </c:ser>
        <c:ser>
          <c:idx val="9"/>
          <c:order val="9"/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paise'!$K$16:$K$30</c:f>
            </c:numRef>
          </c:val>
        </c:ser>
        <c:ser>
          <c:idx val="10"/>
          <c:order val="10"/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paise'!$L$16:$L$30</c:f>
            </c:numRef>
          </c:val>
        </c:ser>
        <c:ser>
          <c:idx val="11"/>
          <c:order val="11"/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paise'!$M$16:$M$30</c:f>
            </c:numRef>
          </c:val>
        </c:ser>
        <c:ser>
          <c:idx val="12"/>
          <c:order val="12"/>
          <c:spPr>
            <a:solidFill>
              <a:schemeClr val="accent1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paise'!$N$16:$N$30</c:f>
            </c:numRef>
          </c:val>
        </c:ser>
        <c:ser>
          <c:idx val="13"/>
          <c:order val="13"/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paise'!$O$16:$O$30</c:f>
            </c:numRef>
          </c:val>
        </c:ser>
        <c:ser>
          <c:idx val="14"/>
          <c:order val="14"/>
          <c:spPr>
            <a:solidFill>
              <a:schemeClr val="accent3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paise'!$P$16:$P$30</c:f>
            </c:numRef>
          </c:val>
        </c:ser>
        <c:ser>
          <c:idx val="15"/>
          <c:order val="15"/>
          <c:spPr>
            <a:solidFill>
              <a:schemeClr val="accent4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'X Corea por paise'!$A$16:$A$30</c:f>
              <c:strCache>
                <c:ptCount val="15"/>
                <c:pt idx="0">
                  <c:v>China</c:v>
                </c:pt>
                <c:pt idx="1">
                  <c:v>Brasil</c:v>
                </c:pt>
                <c:pt idx="2">
                  <c:v>Zona Nep</c:v>
                </c:pt>
                <c:pt idx="3">
                  <c:v>Estados Unidos de América</c:v>
                </c:pt>
                <c:pt idx="4">
                  <c:v>Argentina</c:v>
                </c:pt>
                <c:pt idx="5">
                  <c:v>Zona franca</c:v>
                </c:pt>
                <c:pt idx="6">
                  <c:v>Países Bajos</c:v>
                </c:pt>
                <c:pt idx="7">
                  <c:v>Turquía</c:v>
                </c:pt>
                <c:pt idx="8">
                  <c:v>Alemania</c:v>
                </c:pt>
                <c:pt idx="9">
                  <c:v>México</c:v>
                </c:pt>
                <c:pt idx="10">
                  <c:v>Perú</c:v>
                </c:pt>
                <c:pt idx="11">
                  <c:v>Argelia</c:v>
                </c:pt>
                <c:pt idx="12">
                  <c:v>Israel</c:v>
                </c:pt>
                <c:pt idx="13">
                  <c:v>Paraguay</c:v>
                </c:pt>
                <c:pt idx="14">
                  <c:v>Rusia</c:v>
                </c:pt>
              </c:strCache>
            </c:strRef>
          </c:cat>
          <c:val>
            <c:numRef>
              <c:f>'X Corea por paise'!$Q$16:$Q$30</c:f>
            </c:numRef>
          </c:val>
        </c:ser>
        <c:ser>
          <c:idx val="16"/>
          <c:order val="16"/>
          <c:spPr>
            <a:solidFill>
              <a:schemeClr val="accent5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 Corea por paise'!$A$16:$A$30</c:f>
              <c:strCache>
                <c:ptCount val="15"/>
                <c:pt idx="0">
                  <c:v>Brasil</c:v>
                </c:pt>
                <c:pt idx="1">
                  <c:v>China</c:v>
                </c:pt>
                <c:pt idx="2">
                  <c:v>Argentina</c:v>
                </c:pt>
                <c:pt idx="3">
                  <c:v>Estados Unidos de América</c:v>
                </c:pt>
                <c:pt idx="4">
                  <c:v>Uruguay</c:v>
                </c:pt>
                <c:pt idx="5">
                  <c:v>España</c:v>
                </c:pt>
                <c:pt idx="6">
                  <c:v>Zona franca</c:v>
                </c:pt>
                <c:pt idx="7">
                  <c:v>México</c:v>
                </c:pt>
                <c:pt idx="8">
                  <c:v>Alemania</c:v>
                </c:pt>
                <c:pt idx="9">
                  <c:v>Nigeria</c:v>
                </c:pt>
                <c:pt idx="10">
                  <c:v>India</c:v>
                </c:pt>
                <c:pt idx="11">
                  <c:v>Chile</c:v>
                </c:pt>
                <c:pt idx="12">
                  <c:v>Italia</c:v>
                </c:pt>
                <c:pt idx="13">
                  <c:v>Paraguay</c:v>
                </c:pt>
                <c:pt idx="14">
                  <c:v>Unión Europea Nep</c:v>
                </c:pt>
              </c:strCache>
            </c:strRef>
          </c:cat>
          <c:val>
            <c:numRef>
              <c:f>'M Corea por paise'!$R$16:$R$30</c:f>
              <c:numCache>
                <c:formatCode>#,###,</c:formatCode>
                <c:ptCount val="15"/>
                <c:pt idx="0">
                  <c:v>1649164</c:v>
                </c:pt>
                <c:pt idx="1">
                  <c:v>1379973</c:v>
                </c:pt>
                <c:pt idx="2">
                  <c:v>1135366</c:v>
                </c:pt>
                <c:pt idx="3">
                  <c:v>951327</c:v>
                </c:pt>
                <c:pt idx="4">
                  <c:v>282435</c:v>
                </c:pt>
                <c:pt idx="5">
                  <c:v>230772</c:v>
                </c:pt>
                <c:pt idx="6">
                  <c:v>199648</c:v>
                </c:pt>
                <c:pt idx="7">
                  <c:v>198093</c:v>
                </c:pt>
                <c:pt idx="8">
                  <c:v>185680</c:v>
                </c:pt>
                <c:pt idx="9">
                  <c:v>185097</c:v>
                </c:pt>
                <c:pt idx="10">
                  <c:v>172840</c:v>
                </c:pt>
                <c:pt idx="11">
                  <c:v>143115</c:v>
                </c:pt>
                <c:pt idx="12">
                  <c:v>124798</c:v>
                </c:pt>
                <c:pt idx="13">
                  <c:v>106760</c:v>
                </c:pt>
                <c:pt idx="14">
                  <c:v>106014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514036912"/>
        <c:axId val="514029632"/>
      </c:barChart>
      <c:catAx>
        <c:axId val="514036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s-EC"/>
          </a:p>
        </c:txPr>
        <c:crossAx val="514029632"/>
        <c:crosses val="autoZero"/>
        <c:auto val="1"/>
        <c:lblAlgn val="ctr"/>
        <c:lblOffset val="100"/>
        <c:noMultiLvlLbl val="0"/>
      </c:catAx>
      <c:valAx>
        <c:axId val="514029632"/>
        <c:scaling>
          <c:orientation val="minMax"/>
        </c:scaling>
        <c:delete val="1"/>
        <c:axPos val="l"/>
        <c:numFmt formatCode="#,###," sourceLinked="1"/>
        <c:majorTickMark val="none"/>
        <c:minorTickMark val="none"/>
        <c:tickLblPos val="nextTo"/>
        <c:crossAx val="514036912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400">
          <a:solidFill>
            <a:schemeClr val="tx1"/>
          </a:solidFill>
        </a:defRPr>
      </a:pPr>
      <a:endParaRPr lang="es-EC"/>
    </a:p>
  </c:txPr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0"/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s-EC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Hoja1!$C$23:$C$28</c:f>
              <c:numCache>
                <c:formatCode>General</c:formatCode>
                <c:ptCount val="6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  <c:pt idx="5">
                  <c:v>2017</c:v>
                </c:pt>
              </c:numCache>
            </c:numRef>
          </c:cat>
          <c:val>
            <c:numRef>
              <c:f>Hoja1!$D$23:$D$28</c:f>
              <c:numCache>
                <c:formatCode>General</c:formatCode>
                <c:ptCount val="6"/>
                <c:pt idx="0">
                  <c:v>74</c:v>
                </c:pt>
                <c:pt idx="1">
                  <c:v>85</c:v>
                </c:pt>
                <c:pt idx="2">
                  <c:v>80</c:v>
                </c:pt>
                <c:pt idx="3">
                  <c:v>73</c:v>
                </c:pt>
                <c:pt idx="4">
                  <c:v>73</c:v>
                </c:pt>
                <c:pt idx="5">
                  <c:v>76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-27"/>
        <c:axId val="381001680"/>
        <c:axId val="381002240"/>
      </c:barChart>
      <c:catAx>
        <c:axId val="381001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381002240"/>
        <c:crosses val="autoZero"/>
        <c:auto val="1"/>
        <c:lblAlgn val="ctr"/>
        <c:lblOffset val="100"/>
        <c:noMultiLvlLbl val="0"/>
      </c:catAx>
      <c:valAx>
        <c:axId val="381002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8100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solidFill>
            <a:schemeClr val="tx1"/>
          </a:solidFill>
        </a:defRPr>
      </a:pPr>
      <a:endParaRPr lang="es-EC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6043798705754878"/>
          <c:y val="0.11644681234281098"/>
          <c:w val="0.49410184896060133"/>
          <c:h val="0.63229150544379897"/>
        </c:manualLayout>
      </c:layout>
      <c:radarChart>
        <c:radarStyle val="marker"/>
        <c:varyColors val="0"/>
        <c:ser>
          <c:idx val="0"/>
          <c:order val="0"/>
          <c:tx>
            <c:strRef>
              <c:f>Hoja1!$D$3</c:f>
              <c:strCache>
                <c:ptCount val="1"/>
                <c:pt idx="0">
                  <c:v>Uruguay 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Hoja1!$B$5:$B$16</c:f>
              <c:strCache>
                <c:ptCount val="12"/>
                <c:pt idx="0">
                  <c:v>Instituciones </c:v>
                </c:pt>
                <c:pt idx="1">
                  <c:v>Infraestructura</c:v>
                </c:pt>
                <c:pt idx="2">
                  <c:v>Entorno macroeconómico </c:v>
                </c:pt>
                <c:pt idx="3">
                  <c:v>Salud y edu. primaria </c:v>
                </c:pt>
                <c:pt idx="4">
                  <c:v>Edu. superior  y capacitación </c:v>
                </c:pt>
                <c:pt idx="5">
                  <c:v>Eficiencia mercado de bienes </c:v>
                </c:pt>
                <c:pt idx="6">
                  <c:v>Eficiencia mercado laboral </c:v>
                </c:pt>
                <c:pt idx="7">
                  <c:v>Desarrollo mercado financiero </c:v>
                </c:pt>
                <c:pt idx="8">
                  <c:v>Disposición de tecnología </c:v>
                </c:pt>
                <c:pt idx="9">
                  <c:v>Tamaño de mercado </c:v>
                </c:pt>
                <c:pt idx="10">
                  <c:v>Sofisticación de negocios </c:v>
                </c:pt>
                <c:pt idx="11">
                  <c:v> Innovación </c:v>
                </c:pt>
              </c:strCache>
            </c:strRef>
          </c:cat>
          <c:val>
            <c:numRef>
              <c:f>Hoja1!$D$5:$D$16</c:f>
              <c:numCache>
                <c:formatCode>General</c:formatCode>
                <c:ptCount val="12"/>
                <c:pt idx="0">
                  <c:v>4.5999999999999996</c:v>
                </c:pt>
                <c:pt idx="1">
                  <c:v>4.7</c:v>
                </c:pt>
                <c:pt idx="2">
                  <c:v>4.3</c:v>
                </c:pt>
                <c:pt idx="3">
                  <c:v>5.8</c:v>
                </c:pt>
                <c:pt idx="4">
                  <c:v>4.5999999999999996</c:v>
                </c:pt>
                <c:pt idx="5">
                  <c:v>4.3</c:v>
                </c:pt>
                <c:pt idx="6">
                  <c:v>3.5</c:v>
                </c:pt>
                <c:pt idx="7">
                  <c:v>4.0999999999999996</c:v>
                </c:pt>
                <c:pt idx="8">
                  <c:v>5.3</c:v>
                </c:pt>
                <c:pt idx="9">
                  <c:v>3.3</c:v>
                </c:pt>
                <c:pt idx="10">
                  <c:v>3.8</c:v>
                </c:pt>
                <c:pt idx="11">
                  <c:v>3.1</c:v>
                </c:pt>
              </c:numCache>
            </c:numRef>
          </c:val>
        </c:ser>
        <c:ser>
          <c:idx val="1"/>
          <c:order val="1"/>
          <c:tx>
            <c:strRef>
              <c:f>Hoja1!$E$3</c:f>
              <c:strCache>
                <c:ptCount val="1"/>
                <c:pt idx="0">
                  <c:v>América Latina y el Caribe </c:v>
                </c:pt>
              </c:strCache>
            </c:strRef>
          </c:tx>
          <c:spPr>
            <a:ln w="19050" cap="rnd">
              <a:solidFill>
                <a:schemeClr val="tx1">
                  <a:lumMod val="65000"/>
                  <a:lumOff val="35000"/>
                </a:schemeClr>
              </a:solidFill>
              <a:prstDash val="dash"/>
              <a:round/>
            </a:ln>
            <a:effectLst/>
          </c:spPr>
          <c:marker>
            <c:symbol val="none"/>
          </c:marker>
          <c:cat>
            <c:strRef>
              <c:f>Hoja1!$B$5:$B$16</c:f>
              <c:strCache>
                <c:ptCount val="12"/>
                <c:pt idx="0">
                  <c:v>Instituciones </c:v>
                </c:pt>
                <c:pt idx="1">
                  <c:v>Infraestructura</c:v>
                </c:pt>
                <c:pt idx="2">
                  <c:v>Entorno macroeconómico </c:v>
                </c:pt>
                <c:pt idx="3">
                  <c:v>Salud y edu. primaria </c:v>
                </c:pt>
                <c:pt idx="4">
                  <c:v>Edu. superior  y capacitación </c:v>
                </c:pt>
                <c:pt idx="5">
                  <c:v>Eficiencia mercado de bienes </c:v>
                </c:pt>
                <c:pt idx="6">
                  <c:v>Eficiencia mercado laboral </c:v>
                </c:pt>
                <c:pt idx="7">
                  <c:v>Desarrollo mercado financiero </c:v>
                </c:pt>
                <c:pt idx="8">
                  <c:v>Disposición de tecnología </c:v>
                </c:pt>
                <c:pt idx="9">
                  <c:v>Tamaño de mercado </c:v>
                </c:pt>
                <c:pt idx="10">
                  <c:v>Sofisticación de negocios </c:v>
                </c:pt>
                <c:pt idx="11">
                  <c:v> Innovación </c:v>
                </c:pt>
              </c:strCache>
            </c:strRef>
          </c:cat>
          <c:val>
            <c:numRef>
              <c:f>Hoja1!$E$5:$E$16</c:f>
              <c:numCache>
                <c:formatCode>0.0</c:formatCode>
                <c:ptCount val="12"/>
                <c:pt idx="0">
                  <c:v>3.3600000000000003</c:v>
                </c:pt>
                <c:pt idx="1">
                  <c:v>3.7949999999999995</c:v>
                </c:pt>
                <c:pt idx="2">
                  <c:v>4.5749999999999993</c:v>
                </c:pt>
                <c:pt idx="3">
                  <c:v>5.5399999999999991</c:v>
                </c:pt>
                <c:pt idx="4">
                  <c:v>4.1750000000000007</c:v>
                </c:pt>
                <c:pt idx="5">
                  <c:v>4.0149999999999997</c:v>
                </c:pt>
                <c:pt idx="6">
                  <c:v>3.79</c:v>
                </c:pt>
                <c:pt idx="7">
                  <c:v>4.0549999999999997</c:v>
                </c:pt>
                <c:pt idx="8">
                  <c:v>3.9400000000000004</c:v>
                </c:pt>
                <c:pt idx="9">
                  <c:v>3.8850000000000002</c:v>
                </c:pt>
                <c:pt idx="10">
                  <c:v>3.84</c:v>
                </c:pt>
                <c:pt idx="11">
                  <c:v>3.0700000000000003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1005040"/>
        <c:axId val="381005600"/>
      </c:radarChart>
      <c:catAx>
        <c:axId val="381005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381005600"/>
        <c:crosses val="autoZero"/>
        <c:auto val="1"/>
        <c:lblAlgn val="ctr"/>
        <c:lblOffset val="100"/>
        <c:noMultiLvlLbl val="0"/>
      </c:catAx>
      <c:valAx>
        <c:axId val="381005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s-EC"/>
          </a:p>
        </c:txPr>
        <c:crossAx val="381005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1.2906011228436877E-2"/>
          <c:y val="0.89774973875296937"/>
          <c:w val="0.98709396851680919"/>
          <c:h val="6.717378343372874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s-EC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200">
          <a:solidFill>
            <a:schemeClr val="tx1"/>
          </a:solidFill>
        </a:defRPr>
      </a:pPr>
      <a:endParaRPr lang="es-EC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0.83507</cdr:x>
      <cdr:y>0</cdr:y>
    </cdr:from>
    <cdr:to>
      <cdr:x>0.83611</cdr:x>
      <cdr:y>0.87622</cdr:y>
    </cdr:to>
    <cdr:cxnSp macro="">
      <cdr:nvCxnSpPr>
        <cdr:cNvPr id="2" name="Conector recto 1"/>
        <cdr:cNvCxnSpPr/>
      </cdr:nvCxnSpPr>
      <cdr:spPr>
        <a:xfrm xmlns:a="http://schemas.openxmlformats.org/drawingml/2006/main" flipH="1" flipV="1">
          <a:off x="9640209" y="0"/>
          <a:ext cx="12047" cy="2403648"/>
        </a:xfrm>
        <a:prstGeom xmlns:a="http://schemas.openxmlformats.org/drawingml/2006/main" prst="line">
          <a:avLst/>
        </a:prstGeom>
        <a:ln xmlns:a="http://schemas.openxmlformats.org/drawingml/2006/main" w="25400">
          <a:prstDash val="sys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2885" tIns="46442" rIns="92885" bIns="46442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2885" tIns="46442" rIns="92885" bIns="46442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2BCCB3BC-C5DE-4B19-BC4C-F8A4947FDF7A}" type="datetimeFigureOut">
              <a:rPr lang="es-ES"/>
              <a:pPr>
                <a:defRPr/>
              </a:pPr>
              <a:t>30/08/2018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2885" tIns="46442" rIns="92885" bIns="46442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wrap="square" lIns="92885" tIns="46442" rIns="92885" bIns="46442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1115DD8-85B4-4C5C-826F-DC3B397DF87C}" type="slidenum">
              <a:rPr lang="es-ES" altLang="en-US"/>
              <a:pPr>
                <a:defRPr/>
              </a:pPr>
              <a:t>‹Nº›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07003379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2885" tIns="46442" rIns="92885" bIns="46442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2885" tIns="46442" rIns="92885" bIns="46442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75D6E56-2F6A-46DE-BA91-E8FF65E5CE99}" type="datetimeFigureOut">
              <a:rPr lang="en-US"/>
              <a:pPr>
                <a:defRPr/>
              </a:pPr>
              <a:t>8/30/2018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85" tIns="46442" rIns="92885" bIns="46442" rtlCol="0" anchor="ctr"/>
          <a:lstStyle/>
          <a:p>
            <a:pPr lvl="0"/>
            <a:endParaRPr lang="en-US" noProof="0" smtClean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79768" y="4777959"/>
            <a:ext cx="5438140" cy="3909238"/>
          </a:xfrm>
          <a:prstGeom prst="rect">
            <a:avLst/>
          </a:prstGeom>
        </p:spPr>
        <p:txBody>
          <a:bodyPr vert="horz" lIns="92885" tIns="46442" rIns="92885" bIns="46442" rtlCol="0"/>
          <a:lstStyle/>
          <a:p>
            <a:pPr lvl="0"/>
            <a:r>
              <a:rPr lang="es-ES" noProof="0" smtClean="0"/>
              <a:t>Editar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n-US" noProof="0" smtClean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2885" tIns="46442" rIns="92885" bIns="46442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2885" tIns="46442" rIns="92885" bIns="46442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C7F900A-380D-4ECE-9155-317F436922DA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62072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D1058F-DFAF-40BD-B202-ECD3978284C2}" type="slidenum">
              <a:rPr lang="es-EC" smtClean="0">
                <a:solidFill>
                  <a:prstClr val="black"/>
                </a:solidFill>
              </a:rPr>
              <a:pPr/>
              <a:t>1</a:t>
            </a:fld>
            <a:endParaRPr lang="es-EC">
              <a:solidFill>
                <a:prstClr val="black"/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C" smtClean="0">
                <a:solidFill>
                  <a:prstClr val="black"/>
                </a:solidFill>
              </a:rPr>
              <a:t>Pag.</a:t>
            </a:r>
            <a:endParaRPr lang="es-EC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330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3553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64206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02773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5449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806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569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996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544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0998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7530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4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46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848">
              <a:defRPr/>
            </a:pPr>
            <a:endParaRPr lang="es-MX" sz="1400" b="0" dirty="0">
              <a:solidFill>
                <a:prstClr val="black"/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C7F900A-380D-4ECE-9155-317F436922D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175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41364"/>
            <a:ext cx="7162800" cy="16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7" descr="LOGO PRINCIPAL HOR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18" y="17976"/>
            <a:ext cx="2262716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8" t="22289" r="2"/>
          <a:stretch>
            <a:fillRect/>
          </a:stretch>
        </p:blipFill>
        <p:spPr bwMode="auto">
          <a:xfrm>
            <a:off x="6893985" y="777876"/>
            <a:ext cx="5149849" cy="125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uadroTexto 4"/>
          <p:cNvSpPr txBox="1"/>
          <p:nvPr userDrawn="1"/>
        </p:nvSpPr>
        <p:spPr>
          <a:xfrm>
            <a:off x="1" y="6606760"/>
            <a:ext cx="78646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b="1" dirty="0" smtClean="0"/>
              <a:t>Coordinación General de Estudios Prospectivos y Macroeconómicos para la Industria</a:t>
            </a:r>
            <a:endParaRPr lang="es-MX" sz="1100" b="1" dirty="0"/>
          </a:p>
        </p:txBody>
      </p:sp>
    </p:spTree>
    <p:extLst>
      <p:ext uri="{BB962C8B-B14F-4D97-AF65-F5344CB8AC3E}">
        <p14:creationId xmlns:p14="http://schemas.microsoft.com/office/powerpoint/2010/main" val="1436938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A85C03-83AB-4D3E-9475-78C02B691994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F30432-381A-45E5-A272-6C9DD1ED9045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88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6835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764CA2-B1BC-4AF0-8F86-62FB61A36E83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A45BD2-A8F1-4A90-B01C-A8DAFB98F3E8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18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7F7EA-0694-454F-8E54-2485375F9CA7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720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3A332-4CA2-468F-8A54-4EEF873EEC1C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238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ECF8A-8382-4C78-9396-8927EB076458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8351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FD173-8BF7-4E94-BDD4-90EB08E1DBF9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5781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BB57D-8C2D-40AF-900D-55F6EF280D83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06467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F6B28-A154-4DEB-A86B-DDFD910BB96B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94901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121ED-EFB0-4E67-9255-225560CE2EE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56212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1054F-4651-4D3F-AF39-287E4DF5D41C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232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1FB2A3-DA76-4EE9-A2D8-1CA7D663E69C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5A4225-6ECB-451E-9248-8263EC39726A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1764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09E2B6-B975-49EB-B700-330436388589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6519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631C2-8E0E-494D-9EAE-00DD354F15BA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8444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89335-E1DD-4C85-BE26-8B85161536FA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401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6DF86-AC41-4904-BDD1-8B7194B8B17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3870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F232-466A-4187-820F-A9F418B7CBDA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73062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7595-6BBF-49C7-BA94-0CF49923D63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9670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61E9D-CA17-4361-ABE9-0BED25B2C0BC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0167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3061A-C439-473F-B625-4A4C73CACC5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1253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258FB-749A-4498-B45D-7F35F447BBC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6822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1E96-568F-4698-9D20-30CDE1AEC595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796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C8F97A-A29C-46A0-A0AF-502A3DAA6178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4C09FD-0837-4CCE-B6AE-C86973B3C1FC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5642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D0475-AF0C-408F-A116-ECC3EC10B41B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67274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01893-0793-4329-96DB-968BD9A458D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4008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8165-9D0B-434A-86BB-28BA612DD506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58874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EB829-0E7E-4CF4-B946-218C62D1DA11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55483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6DF86-AC41-4904-BDD1-8B7194B8B17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319487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F232-466A-4187-820F-A9F418B7CBDA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1262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7595-6BBF-49C7-BA94-0CF49923D63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93174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61E9D-CA17-4361-ABE9-0BED25B2C0BC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60829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3061A-C439-473F-B625-4A4C73CACC5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03705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258FB-749A-4498-B45D-7F35F447BBC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704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AA6E21-5C42-49DA-82A5-2BD95114BE68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92E9BE-7D6F-49C5-9EE6-13D32CAA52E8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915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1E96-568F-4698-9D20-30CDE1AEC595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8108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D0475-AF0C-408F-A116-ECC3EC10B41B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3887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01893-0793-4329-96DB-968BD9A458D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15332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8165-9D0B-434A-86BB-28BA612DD506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6163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EB829-0E7E-4CF4-B946-218C62D1DA11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149161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6DF86-AC41-4904-BDD1-8B7194B8B17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92731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F232-466A-4187-820F-A9F418B7CBDA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96092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7595-6BBF-49C7-BA94-0CF49923D63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9922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61E9D-CA17-4361-ABE9-0BED25B2C0BC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80747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3061A-C439-473F-B625-4A4C73CACC5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448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67E675-BE08-4A60-A781-F7CBBE2CB0B9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8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D1FCB1-D288-498F-9B46-44D2B80A7BE2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98764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258FB-749A-4498-B45D-7F35F447BBC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8540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1E96-568F-4698-9D20-30CDE1AEC595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64978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D0475-AF0C-408F-A116-ECC3EC10B41B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85733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01893-0793-4329-96DB-968BD9A458D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76985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8165-9D0B-434A-86BB-28BA612DD506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48078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EB829-0E7E-4CF4-B946-218C62D1DA11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19575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6DF86-AC41-4904-BDD1-8B7194B8B17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76973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F232-466A-4187-820F-A9F418B7CBDA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30368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7595-6BBF-49C7-BA94-0CF49923D63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33913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61E9D-CA17-4361-ABE9-0BED25B2C0BC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831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64BE9F-E6C3-47DB-8509-655BEEB09D5F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D6CACA-8FF8-4859-A125-5927AAAE6A98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0646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3061A-C439-473F-B625-4A4C73CACC5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32533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258FB-749A-4498-B45D-7F35F447BBC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70880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1E96-568F-4698-9D20-30CDE1AEC595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77644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D0475-AF0C-408F-A116-ECC3EC10B41B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87046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01893-0793-4329-96DB-968BD9A458D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05422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8165-9D0B-434A-86BB-28BA612DD506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15917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EB829-0E7E-4CF4-B946-218C62D1DA11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3464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D6DF86-AC41-4904-BDD1-8B7194B8B17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37568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F232-466A-4187-820F-A9F418B7CBDA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11131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37595-6BBF-49C7-BA94-0CF49923D63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0602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AA3FC2-DA68-4C27-9E12-A6D610E4B639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3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DE843F-D7F1-4CB4-B83B-BAEAE499F6B8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99078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61E9D-CA17-4361-ABE9-0BED25B2C0BC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09676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3061A-C439-473F-B625-4A4C73CACC5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793356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258FB-749A-4498-B45D-7F35F447BBCD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46859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1E96-568F-4698-9D20-30CDE1AEC595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5982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D0475-AF0C-408F-A116-ECC3EC10B41B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690108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01893-0793-4329-96DB-968BD9A458D2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87025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68165-9D0B-434A-86BB-28BA612DD506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410638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EB829-0E7E-4CF4-B946-218C62D1DA11}" type="datetime1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49195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60176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525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3415B0-1557-4EF4-96C0-712EC4728EF2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0D1860-4020-44B3-A902-5AC3966345C7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6838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75711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40398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59650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08765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06294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711015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20421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09481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07398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755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CAE2F5-834C-4770-99A4-7B5FA22F5411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DE9EB5-2387-4D9B-81EF-360B484CA433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56388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375274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33923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99829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96005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001958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616717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567600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26217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78446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30/08/2018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62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Marcador de título 1"/>
          <p:cNvSpPr>
            <a:spLocks noGrp="1"/>
          </p:cNvSpPr>
          <p:nvPr>
            <p:ph type="title"/>
          </p:nvPr>
        </p:nvSpPr>
        <p:spPr bwMode="auto">
          <a:xfrm>
            <a:off x="838200" y="365126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smtClean="0"/>
              <a:t>Haga clic para modificar el estilo de título del patrón</a:t>
            </a:r>
            <a:endParaRPr lang="en-US" altLang="en-US" smtClean="0"/>
          </a:p>
        </p:txBody>
      </p:sp>
      <p:sp>
        <p:nvSpPr>
          <p:cNvPr id="1027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 smtClean="0"/>
              <a:t>Editar el estilo de texto del patrón</a:t>
            </a:r>
          </a:p>
          <a:p>
            <a:pPr lvl="1"/>
            <a:r>
              <a:rPr lang="es-ES" altLang="en-US" smtClean="0"/>
              <a:t>Segundo nivel</a:t>
            </a:r>
          </a:p>
          <a:p>
            <a:pPr lvl="2"/>
            <a:r>
              <a:rPr lang="es-ES" altLang="en-US" smtClean="0"/>
              <a:t>Tercer nivel</a:t>
            </a:r>
          </a:p>
          <a:p>
            <a:pPr lvl="3"/>
            <a:r>
              <a:rPr lang="es-ES" altLang="en-US" smtClean="0"/>
              <a:t>Cuarto nivel</a:t>
            </a:r>
          </a:p>
          <a:p>
            <a:pPr lvl="4"/>
            <a:r>
              <a:rPr lang="es-ES" altLang="en-US" smtClean="0"/>
              <a:t>Quinto nivel</a:t>
            </a:r>
            <a:endParaRPr lang="en-US" altLang="en-US" smtClean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1AFB87C-A688-4BFF-9793-8C1BAB5AE1F8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E871F5D-6A98-4F4E-A64E-972225550148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C591DFB-A047-41A6-A151-CEFB098ECD9E}" type="datetime1">
              <a:rPr lang="es-EC" smtClean="0"/>
              <a:pPr>
                <a:defRPr/>
              </a:pPr>
              <a:t>30/08/2018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E871F5D-6A98-4F4E-A64E-972225550148}" type="slidenum">
              <a:rPr lang="en-US" smtClean="0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23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4" r:id="rId1"/>
    <p:sldLayoutId id="2147483945" r:id="rId2"/>
    <p:sldLayoutId id="2147483946" r:id="rId3"/>
    <p:sldLayoutId id="2147483947" r:id="rId4"/>
    <p:sldLayoutId id="2147483948" r:id="rId5"/>
    <p:sldLayoutId id="2147483949" r:id="rId6"/>
    <p:sldLayoutId id="2147483950" r:id="rId7"/>
    <p:sldLayoutId id="2147483951" r:id="rId8"/>
    <p:sldLayoutId id="2147483952" r:id="rId9"/>
    <p:sldLayoutId id="2147483953" r:id="rId10"/>
    <p:sldLayoutId id="214748395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E871F5D-6A98-4F4E-A64E-97222555014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959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6" r:id="rId1"/>
    <p:sldLayoutId id="2147483957" r:id="rId2"/>
    <p:sldLayoutId id="2147483958" r:id="rId3"/>
    <p:sldLayoutId id="2147483959" r:id="rId4"/>
    <p:sldLayoutId id="2147483960" r:id="rId5"/>
    <p:sldLayoutId id="2147483961" r:id="rId6"/>
    <p:sldLayoutId id="2147483962" r:id="rId7"/>
    <p:sldLayoutId id="2147483963" r:id="rId8"/>
    <p:sldLayoutId id="2147483964" r:id="rId9"/>
    <p:sldLayoutId id="2147483965" r:id="rId10"/>
    <p:sldLayoutId id="214748396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E871F5D-6A98-4F4E-A64E-97222555014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837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8" r:id="rId1"/>
    <p:sldLayoutId id="2147483969" r:id="rId2"/>
    <p:sldLayoutId id="2147483970" r:id="rId3"/>
    <p:sldLayoutId id="2147483971" r:id="rId4"/>
    <p:sldLayoutId id="2147483972" r:id="rId5"/>
    <p:sldLayoutId id="2147483973" r:id="rId6"/>
    <p:sldLayoutId id="2147483974" r:id="rId7"/>
    <p:sldLayoutId id="2147483975" r:id="rId8"/>
    <p:sldLayoutId id="2147483976" r:id="rId9"/>
    <p:sldLayoutId id="2147483977" r:id="rId10"/>
    <p:sldLayoutId id="214748397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E871F5D-6A98-4F4E-A64E-97222555014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710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0" r:id="rId1"/>
    <p:sldLayoutId id="2147483981" r:id="rId2"/>
    <p:sldLayoutId id="2147483982" r:id="rId3"/>
    <p:sldLayoutId id="2147483983" r:id="rId4"/>
    <p:sldLayoutId id="2147483984" r:id="rId5"/>
    <p:sldLayoutId id="2147483985" r:id="rId6"/>
    <p:sldLayoutId id="2147483986" r:id="rId7"/>
    <p:sldLayoutId id="2147483987" r:id="rId8"/>
    <p:sldLayoutId id="2147483988" r:id="rId9"/>
    <p:sldLayoutId id="2147483989" r:id="rId10"/>
    <p:sldLayoutId id="214748399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E871F5D-6A98-4F4E-A64E-97222555014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85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05" r:id="rId2"/>
    <p:sldLayoutId id="2147484006" r:id="rId3"/>
    <p:sldLayoutId id="2147484007" r:id="rId4"/>
    <p:sldLayoutId id="2147484008" r:id="rId5"/>
    <p:sldLayoutId id="2147484009" r:id="rId6"/>
    <p:sldLayoutId id="2147484010" r:id="rId7"/>
    <p:sldLayoutId id="2147484011" r:id="rId8"/>
    <p:sldLayoutId id="2147484012" r:id="rId9"/>
    <p:sldLayoutId id="2147484013" r:id="rId10"/>
    <p:sldLayoutId id="214748401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E871F5D-6A98-4F4E-A64E-97222555014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‹Nº›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990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6" r:id="rId1"/>
    <p:sldLayoutId id="2147484017" r:id="rId2"/>
    <p:sldLayoutId id="2147484018" r:id="rId3"/>
    <p:sldLayoutId id="2147484019" r:id="rId4"/>
    <p:sldLayoutId id="2147484020" r:id="rId5"/>
    <p:sldLayoutId id="2147484021" r:id="rId6"/>
    <p:sldLayoutId id="2147484022" r:id="rId7"/>
    <p:sldLayoutId id="2147484023" r:id="rId8"/>
    <p:sldLayoutId id="2147484024" r:id="rId9"/>
    <p:sldLayoutId id="2147484025" r:id="rId10"/>
    <p:sldLayoutId id="214748402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fld id="{2CDEBFF7-EE94-45BB-A0EF-3CE456861C8C}" type="datetimeFigureOut">
              <a:rPr lang="es-MX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</a:pPr>
              <a:t>30/08/2018</a:t>
            </a:fld>
            <a:endParaRPr lang="es-MX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endParaRPr lang="es-MX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fld id="{09AB6256-8D98-4F53-80AE-08CA94C01C93}" type="slidenum">
              <a:rPr lang="es-MX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‹Nº›</a:t>
            </a:fld>
            <a:endParaRPr lang="es-MX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78842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8" r:id="rId1"/>
    <p:sldLayoutId id="2147484029" r:id="rId2"/>
    <p:sldLayoutId id="2147484030" r:id="rId3"/>
    <p:sldLayoutId id="2147484031" r:id="rId4"/>
    <p:sldLayoutId id="2147484032" r:id="rId5"/>
    <p:sldLayoutId id="2147484033" r:id="rId6"/>
    <p:sldLayoutId id="2147484034" r:id="rId7"/>
    <p:sldLayoutId id="2147484035" r:id="rId8"/>
    <p:sldLayoutId id="2147484036" r:id="rId9"/>
    <p:sldLayoutId id="2147484037" r:id="rId10"/>
    <p:sldLayoutId id="214748403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fld id="{274A9B29-34ED-4801-85DE-B18CB60E172B}" type="datetimeFigureOut">
              <a:rPr lang="es-EC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</a:pPr>
              <a:t>30/08/2018</a:t>
            </a:fld>
            <a:endParaRPr lang="es-EC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endParaRPr lang="es-EC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fld id="{C0771EB3-BC19-4C06-8FF8-8F1FCE563983}" type="slidenum">
              <a:rPr lang="es-EC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‹Nº›</a:t>
            </a:fld>
            <a:endParaRPr lang="es-EC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51991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0" r:id="rId1"/>
    <p:sldLayoutId id="2147484041" r:id="rId2"/>
    <p:sldLayoutId id="2147484042" r:id="rId3"/>
    <p:sldLayoutId id="2147484043" r:id="rId4"/>
    <p:sldLayoutId id="2147484044" r:id="rId5"/>
    <p:sldLayoutId id="2147484045" r:id="rId6"/>
    <p:sldLayoutId id="2147484046" r:id="rId7"/>
    <p:sldLayoutId id="2147484047" r:id="rId8"/>
    <p:sldLayoutId id="2147484048" r:id="rId9"/>
    <p:sldLayoutId id="2147484049" r:id="rId10"/>
    <p:sldLayoutId id="214748405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1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1.xml"/><Relationship Id="rId4" Type="http://schemas.openxmlformats.org/officeDocument/2006/relationships/chart" Target="../charts/char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3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egislativo.parlamento.gub.uy/htmlstat/pl/leyes/ley19535.pdf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9.xml"/><Relationship Id="rId4" Type="http://schemas.openxmlformats.org/officeDocument/2006/relationships/hyperlink" Target="mailto:egarcia@mipro.gob.ec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0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1982896" y="3040500"/>
            <a:ext cx="8369084" cy="1013340"/>
          </a:xfrm>
        </p:spPr>
        <p:txBody>
          <a:bodyPr>
            <a:noAutofit/>
          </a:bodyPr>
          <a:lstStyle/>
          <a:p>
            <a:r>
              <a:rPr lang="es-ES" altLang="en-US" sz="5400" b="1" dirty="0"/>
              <a:t/>
            </a:r>
            <a:br>
              <a:rPr lang="es-ES" altLang="en-US" sz="5400" b="1" dirty="0"/>
            </a:br>
            <a:r>
              <a:rPr lang="es-ES" altLang="en-US" sz="5400" b="1" dirty="0"/>
              <a:t> Ecuador </a:t>
            </a:r>
            <a:r>
              <a:rPr lang="es-ES" altLang="en-US" sz="5400" b="1" dirty="0" smtClean="0"/>
              <a:t>– Uruguay</a:t>
            </a:r>
            <a:endParaRPr lang="es-EC" sz="5400" b="1" dirty="0"/>
          </a:p>
        </p:txBody>
      </p:sp>
      <p:sp>
        <p:nvSpPr>
          <p:cNvPr id="2" name="Rectángulo 1"/>
          <p:cNvSpPr/>
          <p:nvPr/>
        </p:nvSpPr>
        <p:spPr>
          <a:xfrm>
            <a:off x="10328423" y="6112877"/>
            <a:ext cx="13853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8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s-MX" sz="1600" b="1" dirty="0" smtClean="0">
                <a:solidFill>
                  <a:prstClr val="black"/>
                </a:solidFill>
                <a:latin typeface="Calibri"/>
              </a:rPr>
              <a:t>18 JULIO 2018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520" y="657039"/>
            <a:ext cx="5117835" cy="202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5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17369" y="15469"/>
            <a:ext cx="10156184" cy="1004677"/>
          </a:xfrm>
        </p:spPr>
        <p:txBody>
          <a:bodyPr>
            <a:normAutofit fontScale="90000"/>
          </a:bodyPr>
          <a:lstStyle/>
          <a:p>
            <a:r>
              <a:rPr lang="es-MX" sz="38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Principales destinos de exportación de </a:t>
            </a:r>
            <a:r>
              <a:rPr lang="es-MX" sz="38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Uruguay Año 2017</a:t>
            </a:r>
            <a:r>
              <a:rPr lang="es-MX" sz="39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/>
            </a:r>
            <a:br>
              <a:rPr lang="es-MX" sz="39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</a:br>
            <a:r>
              <a:rPr lang="es-MX" sz="24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(Millones de USD)</a:t>
            </a:r>
            <a:endParaRPr lang="es-MX" sz="39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5" name="2 CuadroTexto"/>
          <p:cNvSpPr txBox="1"/>
          <p:nvPr/>
        </p:nvSpPr>
        <p:spPr>
          <a:xfrm>
            <a:off x="269315" y="5733380"/>
            <a:ext cx="5110163" cy="4462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s-ES" sz="1100" b="1" dirty="0">
                <a:solidFill>
                  <a:prstClr val="black"/>
                </a:solidFill>
              </a:rPr>
              <a:t>Fuente: </a:t>
            </a:r>
            <a:r>
              <a:rPr lang="es-ES" sz="1100" dirty="0" err="1">
                <a:solidFill>
                  <a:prstClr val="black"/>
                </a:solidFill>
              </a:rPr>
              <a:t>Trademap</a:t>
            </a:r>
            <a:endParaRPr lang="es-ES" sz="100" dirty="0" smtClean="0">
              <a:solidFill>
                <a:prstClr val="black"/>
              </a:solidFill>
            </a:endParaRPr>
          </a:p>
          <a:p>
            <a:pPr eaLnBrk="1" hangingPunct="1">
              <a:defRPr/>
            </a:pPr>
            <a:r>
              <a:rPr lang="es-ES" sz="1100" b="1" dirty="0" smtClean="0">
                <a:solidFill>
                  <a:prstClr val="black"/>
                </a:solidFill>
              </a:rPr>
              <a:t>Elaborado por: </a:t>
            </a:r>
            <a:r>
              <a:rPr lang="es-ES" sz="1100" dirty="0" smtClean="0">
                <a:solidFill>
                  <a:prstClr val="black"/>
                </a:solidFill>
              </a:rPr>
              <a:t>CGEPMI </a:t>
            </a:r>
            <a:endParaRPr lang="es-ES" sz="1100" dirty="0">
              <a:solidFill>
                <a:prstClr val="black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269314" y="6119676"/>
            <a:ext cx="9712886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MX" sz="100" b="1" dirty="0" smtClean="0">
              <a:solidFill>
                <a:prstClr val="black"/>
              </a:solidFill>
            </a:endParaRPr>
          </a:p>
          <a:p>
            <a:r>
              <a:rPr lang="es-MX" sz="1100" b="1" dirty="0" smtClean="0">
                <a:solidFill>
                  <a:prstClr val="black"/>
                </a:solidFill>
              </a:rPr>
              <a:t>Nota1: </a:t>
            </a:r>
            <a:r>
              <a:rPr lang="es-MX" sz="1100" dirty="0" smtClean="0">
                <a:solidFill>
                  <a:prstClr val="black"/>
                </a:solidFill>
              </a:rPr>
              <a:t>El grafico muestra el 81,7% de las exportaciones totales de Uruguay (USD 6.490 millones)  hacia los diferentes países del mundo. </a:t>
            </a:r>
          </a:p>
          <a:p>
            <a:r>
              <a:rPr lang="es-MX" sz="1100" dirty="0" smtClean="0">
                <a:solidFill>
                  <a:prstClr val="black"/>
                </a:solidFill>
              </a:rPr>
              <a:t>El 18,3% restante de países representan USD 1.457 millones.</a:t>
            </a:r>
            <a:endParaRPr lang="es-MX" sz="1100" dirty="0">
              <a:solidFill>
                <a:prstClr val="black"/>
              </a:solidFill>
            </a:endParaRPr>
          </a:p>
        </p:txBody>
      </p:sp>
      <p:graphicFrame>
        <p:nvGraphicFramePr>
          <p:cNvPr id="9" name="Grá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5469153"/>
              </p:ext>
            </p:extLst>
          </p:nvPr>
        </p:nvGraphicFramePr>
        <p:xfrm>
          <a:off x="269314" y="1193397"/>
          <a:ext cx="11633126" cy="4388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Rectángulo 3"/>
          <p:cNvSpPr/>
          <p:nvPr/>
        </p:nvSpPr>
        <p:spPr>
          <a:xfrm>
            <a:off x="269315" y="656278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1200" b="1" dirty="0" smtClean="0">
                <a:solidFill>
                  <a:prstClr val="black"/>
                </a:solidFill>
                <a:latin typeface="Calibri" panose="020F0502020204030204"/>
              </a:rPr>
              <a:t>Nota2: </a:t>
            </a:r>
            <a:r>
              <a:rPr lang="es-MX" sz="1200" dirty="0"/>
              <a:t>País </a:t>
            </a:r>
            <a:r>
              <a:rPr lang="es-MX" sz="1200" b="1" dirty="0"/>
              <a:t>de confidencialidad</a:t>
            </a:r>
            <a:r>
              <a:rPr lang="es-MX" sz="1200" dirty="0"/>
              <a:t> (registrado como "Zona NEP") </a:t>
            </a:r>
            <a:endParaRPr lang="es-EC" sz="1200" dirty="0"/>
          </a:p>
        </p:txBody>
      </p:sp>
    </p:spTree>
    <p:extLst>
      <p:ext uri="{BB962C8B-B14F-4D97-AF65-F5344CB8AC3E}">
        <p14:creationId xmlns:p14="http://schemas.microsoft.com/office/powerpoint/2010/main" val="106597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0688" y="15469"/>
            <a:ext cx="10276311" cy="1208213"/>
          </a:xfrm>
        </p:spPr>
        <p:txBody>
          <a:bodyPr>
            <a:normAutofit fontScale="90000"/>
          </a:bodyPr>
          <a:lstStyle/>
          <a:p>
            <a:r>
              <a:rPr lang="es-MX" sz="36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Principales </a:t>
            </a:r>
            <a:r>
              <a:rPr lang="es-MX" sz="36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proveedores de las importaciones de Uruguay Año 2017</a:t>
            </a:r>
            <a:r>
              <a:rPr lang="es-MX" sz="39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/>
            </a:r>
            <a:br>
              <a:rPr lang="es-MX" sz="39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</a:br>
            <a:r>
              <a:rPr lang="es-MX" sz="24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(Millones de USD)</a:t>
            </a:r>
            <a:endParaRPr lang="es-MX" sz="39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5" name="2 CuadroTexto"/>
          <p:cNvSpPr txBox="1"/>
          <p:nvPr/>
        </p:nvSpPr>
        <p:spPr>
          <a:xfrm>
            <a:off x="269315" y="5733380"/>
            <a:ext cx="5110163" cy="4462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s-ES" sz="1100" b="1" dirty="0">
                <a:solidFill>
                  <a:prstClr val="black"/>
                </a:solidFill>
              </a:rPr>
              <a:t>Fuente: </a:t>
            </a:r>
            <a:r>
              <a:rPr lang="es-ES" sz="1100" dirty="0" err="1">
                <a:solidFill>
                  <a:prstClr val="black"/>
                </a:solidFill>
              </a:rPr>
              <a:t>Trademap</a:t>
            </a:r>
            <a:endParaRPr lang="es-ES" sz="100" dirty="0" smtClean="0">
              <a:solidFill>
                <a:prstClr val="black"/>
              </a:solidFill>
            </a:endParaRPr>
          </a:p>
          <a:p>
            <a:pPr eaLnBrk="1" hangingPunct="1">
              <a:defRPr/>
            </a:pPr>
            <a:r>
              <a:rPr lang="es-ES" sz="1100" b="1" dirty="0" smtClean="0">
                <a:solidFill>
                  <a:prstClr val="black"/>
                </a:solidFill>
              </a:rPr>
              <a:t>Elaborado por: </a:t>
            </a:r>
            <a:r>
              <a:rPr lang="es-ES" sz="1100" dirty="0" smtClean="0">
                <a:solidFill>
                  <a:prstClr val="black"/>
                </a:solidFill>
              </a:rPr>
              <a:t>CGEPMI </a:t>
            </a:r>
            <a:endParaRPr lang="es-ES" sz="1100" dirty="0">
              <a:solidFill>
                <a:prstClr val="black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269314" y="6190607"/>
            <a:ext cx="9712886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MX" sz="100" b="1" dirty="0" smtClean="0">
              <a:solidFill>
                <a:prstClr val="black"/>
              </a:solidFill>
            </a:endParaRPr>
          </a:p>
          <a:p>
            <a:r>
              <a:rPr lang="es-MX" sz="1100" b="1" dirty="0" smtClean="0">
                <a:solidFill>
                  <a:prstClr val="black"/>
                </a:solidFill>
              </a:rPr>
              <a:t>Nota</a:t>
            </a:r>
            <a:r>
              <a:rPr lang="es-MX" sz="1100" b="1" dirty="0">
                <a:solidFill>
                  <a:prstClr val="black"/>
                </a:solidFill>
              </a:rPr>
              <a:t>: </a:t>
            </a:r>
            <a:r>
              <a:rPr lang="es-MX" sz="1100" dirty="0" smtClean="0">
                <a:solidFill>
                  <a:prstClr val="black"/>
                </a:solidFill>
              </a:rPr>
              <a:t>El grafico muestra el 82,8% de las importaciones totales de Uruguay (USD 7.051 millones)  hacia los diferentes países del mundo. </a:t>
            </a:r>
          </a:p>
          <a:p>
            <a:r>
              <a:rPr lang="es-MX" sz="1100" dirty="0" smtClean="0">
                <a:solidFill>
                  <a:prstClr val="black"/>
                </a:solidFill>
              </a:rPr>
              <a:t>El 17,2% restante de países representan USD 1.463 millones.</a:t>
            </a:r>
            <a:endParaRPr lang="es-MX" sz="1100" dirty="0">
              <a:solidFill>
                <a:prstClr val="black"/>
              </a:solidFill>
            </a:endParaRPr>
          </a:p>
        </p:txBody>
      </p:sp>
      <p:graphicFrame>
        <p:nvGraphicFramePr>
          <p:cNvPr id="11" name="Gráfico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6329006"/>
              </p:ext>
            </p:extLst>
          </p:nvPr>
        </p:nvGraphicFramePr>
        <p:xfrm>
          <a:off x="269315" y="1223682"/>
          <a:ext cx="11633125" cy="43693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07109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-4591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17368" y="15469"/>
            <a:ext cx="10340277" cy="1049444"/>
          </a:xfrm>
        </p:spPr>
        <p:txBody>
          <a:bodyPr>
            <a:normAutofit/>
          </a:bodyPr>
          <a:lstStyle/>
          <a:p>
            <a:r>
              <a:rPr lang="es-MX" sz="4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Comercio potencial Uruguay– Mundo</a:t>
            </a:r>
            <a:endParaRPr lang="es-MX" sz="24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3" name="2 CuadroTexto"/>
          <p:cNvSpPr txBox="1"/>
          <p:nvPr/>
        </p:nvSpPr>
        <p:spPr>
          <a:xfrm>
            <a:off x="289865" y="6411724"/>
            <a:ext cx="5110163" cy="4462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s-ES" sz="1100" b="1" dirty="0">
                <a:solidFill>
                  <a:prstClr val="black"/>
                </a:solidFill>
              </a:rPr>
              <a:t>Fuente: </a:t>
            </a:r>
            <a:r>
              <a:rPr lang="es-ES" sz="1100" dirty="0" err="1">
                <a:solidFill>
                  <a:prstClr val="black"/>
                </a:solidFill>
              </a:rPr>
              <a:t>Trademap</a:t>
            </a:r>
            <a:endParaRPr lang="es-ES" sz="100" dirty="0" smtClean="0">
              <a:solidFill>
                <a:prstClr val="black"/>
              </a:solidFill>
            </a:endParaRPr>
          </a:p>
          <a:p>
            <a:pPr eaLnBrk="1" hangingPunct="1">
              <a:defRPr/>
            </a:pPr>
            <a:r>
              <a:rPr lang="es-ES" sz="1100" b="1" dirty="0" smtClean="0">
                <a:solidFill>
                  <a:prstClr val="black"/>
                </a:solidFill>
              </a:rPr>
              <a:t>Elaborado por: </a:t>
            </a:r>
            <a:r>
              <a:rPr lang="es-ES" sz="1100" dirty="0" smtClean="0">
                <a:solidFill>
                  <a:prstClr val="black"/>
                </a:solidFill>
              </a:rPr>
              <a:t>CGEPMI </a:t>
            </a:r>
            <a:endParaRPr lang="es-ES" sz="1100" dirty="0">
              <a:solidFill>
                <a:prstClr val="black"/>
              </a:solidFill>
            </a:endParaRPr>
          </a:p>
        </p:txBody>
      </p:sp>
      <p:graphicFrame>
        <p:nvGraphicFramePr>
          <p:cNvPr id="9" name="8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962382"/>
              </p:ext>
            </p:extLst>
          </p:nvPr>
        </p:nvGraphicFramePr>
        <p:xfrm>
          <a:off x="600355" y="1063026"/>
          <a:ext cx="11134165" cy="5137867"/>
        </p:xfrm>
        <a:graphic>
          <a:graphicData uri="http://schemas.openxmlformats.org/drawingml/2006/table">
            <a:tbl>
              <a:tblPr/>
              <a:tblGrid>
                <a:gridCol w="11134165"/>
              </a:tblGrid>
              <a:tr h="422992">
                <a:tc>
                  <a:txBody>
                    <a:bodyPr/>
                    <a:lstStyle/>
                    <a:p>
                      <a:pPr algn="l" fontAlgn="ctr"/>
                      <a:r>
                        <a:rPr lang="es-EC" sz="2000" b="1" i="0" u="none" strike="noStrike" dirty="0">
                          <a:solidFill>
                            <a:srgbClr val="FFFFFF"/>
                          </a:solidFill>
                          <a:latin typeface="Calibri"/>
                        </a:rPr>
                        <a:t>Descripción del producto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pt-BR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Carne deshuesada, de bovinos, congelada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Leche y nata "crema", en polvo, gránulos o demás formas sólidas, con un contenido de materias </a:t>
                      </a:r>
                      <a:r>
                        <a:rPr lang="es-EC" sz="2000" b="1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EC" sz="2000" b="0" i="0" u="none" strike="noStrike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pt-BR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Carne deshuesada, de bovinos, fresca o refrigerada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Malta "de cebada u otros cereales", sin tostar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Arroz semiblanqueado o blanqueado, incl. pulido o glaseado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Bombonas "damajuanas" botellas, frascos y artículos simil. para transporte o envasado, de plástico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Partes de asientos, n.c.o.p.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Queso (exc. queso fresco, incl. lactosuero, curado, requesón, queso fundido, queso de pasta </a:t>
                      </a:r>
                      <a:r>
                        <a:rPr lang="es-EC" sz="2000" b="1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EC" sz="2000" b="0" i="0" u="none" strike="noStrike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Agentes de superficie orgánicos, aniónicos, incl. acondicionados para la venta al por menor </a:t>
                      </a:r>
                      <a:r>
                        <a:rPr lang="es-EC" sz="2000" b="1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EC" sz="2000" b="0" i="0" u="none" strike="noStrike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Mantequilla "manteca" (exc. mantequilla deshidratada y "ghee")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Leche y nata "crema", en polvo, gránulos o demás formas sólidas, con un contenido de materias </a:t>
                      </a:r>
                      <a:r>
                        <a:rPr lang="es-EC" sz="2000" b="1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EC" sz="2000" b="0" i="0" u="none" strike="noStrike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Tubos y perfiles huecos, soldados, de sección circular, de acero inoxidable (exc. tubos de </a:t>
                      </a:r>
                      <a:r>
                        <a:rPr lang="es-EC" sz="2000" b="1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EC" sz="2000" b="0" i="0" u="none" strike="noStrike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Mezclas y preparaciones alimenticias de materias grasas y aceites, animales o vegetales, o </a:t>
                      </a:r>
                      <a:r>
                        <a:rPr lang="es-EC" sz="2000" b="1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EC" sz="2000" b="0" i="0" u="none" strike="noStrike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Caucho mezclado sin vulcanizar, con adición de negro de humo o de sílice, en formas primarias </a:t>
                      </a:r>
                      <a:r>
                        <a:rPr lang="es-EC" sz="2000" b="1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EC" sz="2000" b="0" i="0" u="none" strike="noStrike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Plena flor sin dividir o divididos con la flor, en estado seco "</a:t>
                      </a:r>
                      <a:r>
                        <a:rPr lang="es-EC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crust</a:t>
                      </a:r>
                      <a:r>
                        <a:rPr lang="es-EC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", de cueros y pieles </a:t>
                      </a:r>
                      <a:r>
                        <a:rPr lang="es-EC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EC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945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06680" y="1"/>
            <a:ext cx="9519926" cy="1020146"/>
          </a:xfrm>
        </p:spPr>
        <p:txBody>
          <a:bodyPr>
            <a:normAutofit/>
          </a:bodyPr>
          <a:lstStyle/>
          <a:p>
            <a:r>
              <a:rPr lang="es-MX" sz="40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Í</a:t>
            </a:r>
            <a:r>
              <a:rPr lang="es-MX" sz="4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ndice de Competitividad Global (ICG) – Uruguay </a:t>
            </a:r>
            <a:endParaRPr lang="es-MX" sz="24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6" name="CuadroTexto 11"/>
          <p:cNvSpPr txBox="1">
            <a:spLocks noChangeArrowheads="1"/>
          </p:cNvSpPr>
          <p:nvPr/>
        </p:nvSpPr>
        <p:spPr bwMode="auto">
          <a:xfrm>
            <a:off x="847896" y="1043212"/>
            <a:ext cx="43114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defTabSz="914400" eaLnBrk="1" fontAlgn="auto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s-EC" altLang="en-US" sz="1800" b="1" dirty="0" smtClean="0">
                <a:solidFill>
                  <a:prstClr val="black"/>
                </a:solidFill>
                <a:latin typeface="Franklin Gothic Book" panose="020B0503020102020204" pitchFamily="34" charset="0"/>
              </a:rPr>
              <a:t>Uruguay: Evolución en el ranking del ICG </a:t>
            </a:r>
            <a:endParaRPr lang="en-US" altLang="en-US" sz="1800" dirty="0">
              <a:solidFill>
                <a:prstClr val="black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7" name="CuadroTexto 11"/>
          <p:cNvSpPr txBox="1">
            <a:spLocks noChangeArrowheads="1"/>
          </p:cNvSpPr>
          <p:nvPr/>
        </p:nvSpPr>
        <p:spPr bwMode="auto">
          <a:xfrm>
            <a:off x="6701590" y="1030075"/>
            <a:ext cx="531795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914400" eaLnBrk="1" fontAlgn="auto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s-EC" altLang="en-US" sz="1800" b="1" dirty="0" smtClean="0">
                <a:solidFill>
                  <a:prstClr val="black"/>
                </a:solidFill>
                <a:latin typeface="Franklin Gothic Book" panose="020B0503020102020204" pitchFamily="34" charset="0"/>
              </a:rPr>
              <a:t>Puntaje obtenido en el ICG de Uruguay respecto del promedio Latinoamericano y el Caribe en 2017</a:t>
            </a:r>
            <a:endParaRPr lang="en-US" altLang="en-US" sz="1800" dirty="0">
              <a:solidFill>
                <a:prstClr val="black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23" name="2 CuadroTexto"/>
          <p:cNvSpPr txBox="1"/>
          <p:nvPr/>
        </p:nvSpPr>
        <p:spPr>
          <a:xfrm>
            <a:off x="235171" y="6228818"/>
            <a:ext cx="5110163" cy="4462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100" b="1" dirty="0" smtClean="0">
                <a:solidFill>
                  <a:prstClr val="black"/>
                </a:solidFill>
                <a:latin typeface="Calibri" panose="020F0502020204030204"/>
              </a:rPr>
              <a:t>Fuente</a:t>
            </a:r>
            <a:r>
              <a:rPr lang="es-ES" sz="1100" b="1" dirty="0">
                <a:solidFill>
                  <a:prstClr val="black"/>
                </a:solidFill>
                <a:latin typeface="Calibri" panose="020F0502020204030204"/>
              </a:rPr>
              <a:t>: </a:t>
            </a:r>
            <a:r>
              <a:rPr lang="es-ES" sz="1100" dirty="0" smtClean="0">
                <a:solidFill>
                  <a:prstClr val="black"/>
                </a:solidFill>
                <a:latin typeface="Calibri" panose="020F0502020204030204"/>
              </a:rPr>
              <a:t>Reporte del Índice de Competitividad Global </a:t>
            </a: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ES" sz="100" dirty="0" smtClean="0">
              <a:solidFill>
                <a:prstClr val="black"/>
              </a:solidFill>
              <a:latin typeface="Calibri" panose="020F0502020204030204"/>
            </a:endParaRPr>
          </a:p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100" b="1" dirty="0" smtClean="0">
                <a:solidFill>
                  <a:prstClr val="black"/>
                </a:solidFill>
                <a:latin typeface="Calibri" panose="020F0502020204030204"/>
              </a:rPr>
              <a:t>Elaborado por: </a:t>
            </a:r>
            <a:r>
              <a:rPr lang="es-ES" sz="1100" dirty="0" smtClean="0">
                <a:solidFill>
                  <a:prstClr val="black"/>
                </a:solidFill>
                <a:latin typeface="Calibri" panose="020F0502020204030204"/>
              </a:rPr>
              <a:t>CGEPMI </a:t>
            </a:r>
            <a:endParaRPr lang="es-ES" sz="1100" dirty="0">
              <a:solidFill>
                <a:prstClr val="black"/>
              </a:solidFill>
              <a:latin typeface="Calibri" panose="020F0502020204030204"/>
            </a:endParaRPr>
          </a:p>
        </p:txBody>
      </p:sp>
      <p:graphicFrame>
        <p:nvGraphicFramePr>
          <p:cNvPr id="12" name="Gráfico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6624957"/>
              </p:ext>
            </p:extLst>
          </p:nvPr>
        </p:nvGraphicFramePr>
        <p:xfrm>
          <a:off x="106680" y="1716011"/>
          <a:ext cx="5897880" cy="4258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8" name="Gráfico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4179984"/>
              </p:ext>
            </p:extLst>
          </p:nvPr>
        </p:nvGraphicFramePr>
        <p:xfrm>
          <a:off x="6370320" y="1716017"/>
          <a:ext cx="5649228" cy="47359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8249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0" y="0"/>
            <a:ext cx="89019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s-EC" sz="4000" dirty="0" smtClean="0">
                <a:solidFill>
                  <a:srgbClr val="5B9BD5">
                    <a:lumMod val="50000"/>
                  </a:srgbClr>
                </a:solidFill>
                <a:latin typeface="Franklin Gothic Demi Cond" panose="020B0706030402020204" pitchFamily="34" charset="0"/>
              </a:rPr>
              <a:t>Cuadro comparativo cifras económicas Ecuador – Uruguay (año 2017)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5187" y="0"/>
            <a:ext cx="2778741" cy="1099588"/>
          </a:xfrm>
          <a:prstGeom prst="rect">
            <a:avLst/>
          </a:prstGeom>
        </p:spPr>
      </p:pic>
      <p:graphicFrame>
        <p:nvGraphicFramePr>
          <p:cNvPr id="8" name="12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909914"/>
              </p:ext>
            </p:extLst>
          </p:nvPr>
        </p:nvGraphicFramePr>
        <p:xfrm>
          <a:off x="766738" y="1507265"/>
          <a:ext cx="9916502" cy="4614869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6592987"/>
                <a:gridCol w="1675267"/>
                <a:gridCol w="1648248"/>
              </a:tblGrid>
              <a:tr h="486734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b="1" u="none" strike="noStrike" dirty="0">
                          <a:solidFill>
                            <a:schemeClr val="bg1"/>
                          </a:solidFill>
                        </a:rPr>
                        <a:t>  </a:t>
                      </a:r>
                      <a:r>
                        <a:rPr lang="es-EC" sz="2400" b="1" u="none" strike="noStrike" dirty="0" smtClean="0">
                          <a:solidFill>
                            <a:schemeClr val="bg1"/>
                          </a:solidFill>
                        </a:rPr>
                        <a:t>Variable</a:t>
                      </a:r>
                      <a:endParaRPr lang="es-EC" sz="2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b="1" u="none" strike="noStrike" dirty="0">
                          <a:solidFill>
                            <a:schemeClr val="bg1"/>
                          </a:solidFill>
                        </a:rPr>
                        <a:t>Ecuador</a:t>
                      </a:r>
                      <a:endParaRPr lang="es-EC" sz="2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b="1" u="none" strike="noStrike" dirty="0">
                          <a:solidFill>
                            <a:schemeClr val="bg1"/>
                          </a:solidFill>
                        </a:rPr>
                        <a:t>Uruguay</a:t>
                      </a:r>
                      <a:endParaRPr lang="es-EC" sz="2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 dirty="0"/>
                        <a:t>Habitantes</a:t>
                      </a:r>
                      <a:endParaRPr lang="es-EC" sz="2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16.776.977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 dirty="0"/>
                        <a:t>3.493.205</a:t>
                      </a:r>
                      <a:endParaRPr lang="es-EC" sz="2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 dirty="0"/>
                        <a:t>Deuda Pública Interna (Millones de USD)</a:t>
                      </a:r>
                      <a:endParaRPr lang="es-EC" sz="2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14.786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38.743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 dirty="0"/>
                        <a:t>Deuda Pública Externa (Millones de USD)</a:t>
                      </a:r>
                      <a:endParaRPr lang="es-EC" sz="2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31.750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38.690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Deuda Pública Total (% PIB)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45,2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62,5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Tasa de empleo (%)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95,4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57,9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Tasa de Desempleo (%)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5,8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8,8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it-IT" sz="2400" u="none" strike="noStrike"/>
                        <a:t>PIB Per cápita (USD corrientes)</a:t>
                      </a:r>
                      <a:endParaRPr lang="it-IT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6.143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 dirty="0"/>
                        <a:t>22.400</a:t>
                      </a:r>
                      <a:endParaRPr lang="es-EC" sz="2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PIB   (millones USD corrientes)   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103.057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 dirty="0"/>
                        <a:t>54.220</a:t>
                      </a:r>
                      <a:endParaRPr lang="es-EC" sz="2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FBKF (% del PIB)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24,3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16,7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FBKF  (millones USD corrientes)  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25.092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9.037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 dirty="0"/>
                        <a:t>VAB Manufacturero (millones de USD corrientes)</a:t>
                      </a:r>
                      <a:endParaRPr lang="es-EC" sz="2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857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/>
                        <a:t>14.781</a:t>
                      </a:r>
                      <a:endParaRPr lang="es-EC" sz="2400" b="0" i="0" u="none" strike="noStrike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C" sz="2400" u="none" strike="noStrike" dirty="0"/>
                        <a:t>6.347</a:t>
                      </a:r>
                      <a:endParaRPr lang="es-EC" sz="24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CuadroTexto 8"/>
          <p:cNvSpPr txBox="1"/>
          <p:nvPr/>
        </p:nvSpPr>
        <p:spPr>
          <a:xfrm>
            <a:off x="243840" y="6335970"/>
            <a:ext cx="3000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s-EC" sz="1000" b="1" dirty="0"/>
              <a:t>Fuente: </a:t>
            </a:r>
            <a:r>
              <a:rPr lang="es-EC" sz="1000" dirty="0" smtClean="0"/>
              <a:t> BCU, INE, BCE, INEC, Banco Mundial, CIA</a:t>
            </a:r>
          </a:p>
          <a:p>
            <a:r>
              <a:rPr lang="es-EC" sz="1000" b="1" dirty="0" smtClean="0"/>
              <a:t>Elaboración:</a:t>
            </a:r>
            <a:r>
              <a:rPr lang="es-EC" sz="1000" dirty="0" smtClean="0"/>
              <a:t> MIPRO</a:t>
            </a:r>
            <a:endParaRPr lang="es-EC" sz="1000" dirty="0"/>
          </a:p>
        </p:txBody>
      </p:sp>
    </p:spTree>
    <p:extLst>
      <p:ext uri="{BB962C8B-B14F-4D97-AF65-F5344CB8AC3E}">
        <p14:creationId xmlns:p14="http://schemas.microsoft.com/office/powerpoint/2010/main" val="485263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161365" y="195851"/>
            <a:ext cx="89019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s-EC" sz="4000" dirty="0">
                <a:solidFill>
                  <a:srgbClr val="5B9BD5">
                    <a:lumMod val="50000"/>
                  </a:srgbClr>
                </a:solidFill>
                <a:latin typeface="Franklin Gothic Demi Cond" panose="020B0706030402020204" pitchFamily="34" charset="0"/>
              </a:rPr>
              <a:t>Tasa Consular de Uruguay </a:t>
            </a:r>
            <a:endParaRPr lang="es-EC" sz="4000" dirty="0" smtClean="0">
              <a:solidFill>
                <a:srgbClr val="5B9BD5">
                  <a:lumMod val="50000"/>
                </a:srgb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61365" y="6296308"/>
            <a:ext cx="54012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s-EC" sz="1050" b="1" dirty="0" smtClean="0">
                <a:solidFill>
                  <a:prstClr val="black"/>
                </a:solidFill>
                <a:latin typeface="Calibri" panose="020F0502020204030204"/>
              </a:rPr>
              <a:t>Fuente: </a:t>
            </a:r>
            <a:r>
              <a:rPr lang="es-ES" sz="1050" dirty="0" smtClean="0"/>
              <a:t>Dirección </a:t>
            </a:r>
            <a:r>
              <a:rPr lang="es-ES" sz="1050" dirty="0"/>
              <a:t>Nacional de Aduanas de </a:t>
            </a:r>
            <a:r>
              <a:rPr lang="es-ES" sz="1050" dirty="0" smtClean="0"/>
              <a:t>Uruguay, </a:t>
            </a:r>
            <a:r>
              <a:rPr lang="es-ES" sz="1050" dirty="0"/>
              <a:t>Parlamento de </a:t>
            </a:r>
            <a:r>
              <a:rPr lang="es-ES" sz="1050" dirty="0" smtClean="0"/>
              <a:t>Uruguay</a:t>
            </a:r>
            <a:endParaRPr lang="es-EC" sz="105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5187" y="0"/>
            <a:ext cx="2778741" cy="1099588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35280" y="1178754"/>
            <a:ext cx="11536680" cy="44525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000"/>
              </a:spcAft>
            </a:pPr>
            <a:r>
              <a:rPr lang="es-ES" sz="2500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Senado y la Cámara de Representantes de la República de Uruguay, aprobó mediante la</a:t>
            </a:r>
            <a:r>
              <a:rPr lang="es-ES" sz="2500" b="1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500" b="1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Ley No. 19 535</a:t>
            </a:r>
            <a:r>
              <a:rPr lang="es-ES" sz="2500" b="1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ES" sz="2500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 18 de septiembre de 2017, la Rendición de Cuentas y Balance de Ejecución Presupuestal Ejercicio 2016, en la misma se incluye en el Artículo 265 (pág. 51), el aumento de la Tasa Consular, como </a:t>
            </a:r>
            <a:r>
              <a:rPr lang="es-ES" sz="2500" dirty="0" smtClean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 detalla a continuación:</a:t>
            </a:r>
          </a:p>
          <a:p>
            <a:pPr algn="just">
              <a:spcAft>
                <a:spcPts val="1000"/>
              </a:spcAft>
            </a:pPr>
            <a:endParaRPr lang="es-EC" sz="25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1000"/>
              </a:spcAft>
              <a:buFont typeface="Wingdings" panose="05000000000000000000" pitchFamily="2" charset="2"/>
              <a:buChar char=""/>
              <a:tabLst>
                <a:tab pos="457200" algn="l"/>
              </a:tabLst>
            </a:pPr>
            <a:r>
              <a:rPr lang="es-ES" sz="2500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General: 5% sobre Valor en aduana de importación  </a:t>
            </a:r>
            <a:endParaRPr lang="es-EC" sz="25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1000"/>
              </a:spcAft>
              <a:buFont typeface="Wingdings" panose="05000000000000000000" pitchFamily="2" charset="2"/>
              <a:buChar char=""/>
              <a:tabLst>
                <a:tab pos="457200" algn="l"/>
              </a:tabLst>
            </a:pPr>
            <a:r>
              <a:rPr lang="es-ES" sz="2500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ACE 18 (Mercosur, con Certificado de Origen): 3% sobre Valor en aduana de </a:t>
            </a:r>
            <a:r>
              <a:rPr lang="es-ES" sz="2500" dirty="0" smtClean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importación</a:t>
            </a:r>
            <a:endParaRPr lang="es-EC" sz="25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1000"/>
              </a:spcAft>
              <a:buFont typeface="Wingdings" panose="05000000000000000000" pitchFamily="2" charset="2"/>
              <a:buChar char=""/>
              <a:tabLst>
                <a:tab pos="457200" algn="l"/>
              </a:tabLst>
            </a:pPr>
            <a:r>
              <a:rPr lang="es-ES" sz="2500" dirty="0">
                <a:solidFill>
                  <a:srgbClr val="40404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 el caso del sector automotriz, el 100% de las unidades importadas, pagarán la tasa consular máxima del 5%  </a:t>
            </a:r>
            <a:endParaRPr lang="es-EC" sz="25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5 CuadroTexto"/>
          <p:cNvSpPr txBox="1"/>
          <p:nvPr/>
        </p:nvSpPr>
        <p:spPr>
          <a:xfrm>
            <a:off x="8552798" y="5258741"/>
            <a:ext cx="363920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C" sz="1200" dirty="0" smtClean="0">
                <a:solidFill>
                  <a:prstClr val="black"/>
                </a:solidFill>
              </a:rPr>
              <a:t>Eva García Fabre</a:t>
            </a:r>
          </a:p>
          <a:p>
            <a:pPr algn="r"/>
            <a:r>
              <a:rPr lang="es-EC" sz="1200" dirty="0" smtClean="0">
                <a:solidFill>
                  <a:prstClr val="black"/>
                </a:solidFill>
              </a:rPr>
              <a:t>Ministra de Industrias y Productividad</a:t>
            </a:r>
          </a:p>
          <a:p>
            <a:pPr algn="r"/>
            <a:r>
              <a:rPr lang="es-EC" sz="1200" dirty="0" smtClean="0">
                <a:solidFill>
                  <a:prstClr val="black"/>
                </a:solidFill>
                <a:hlinkClick r:id="rId4"/>
              </a:rPr>
              <a:t>egarcia@mipro.gob.ec</a:t>
            </a:r>
            <a:r>
              <a:rPr lang="es-EC" sz="1200" dirty="0" smtClean="0">
                <a:solidFill>
                  <a:prstClr val="black"/>
                </a:solidFill>
              </a:rPr>
              <a:t> </a:t>
            </a:r>
          </a:p>
          <a:p>
            <a:pPr algn="r"/>
            <a:endParaRPr lang="es-EC" sz="1200" dirty="0" smtClean="0">
              <a:solidFill>
                <a:prstClr val="black"/>
              </a:solidFill>
            </a:endParaRPr>
          </a:p>
          <a:p>
            <a:pPr algn="r"/>
            <a:r>
              <a:rPr lang="es-EC" sz="1200" dirty="0" smtClean="0">
                <a:solidFill>
                  <a:prstClr val="black"/>
                </a:solidFill>
              </a:rPr>
              <a:t>Alexandra Palacios</a:t>
            </a:r>
          </a:p>
          <a:p>
            <a:pPr algn="r"/>
            <a:r>
              <a:rPr lang="es-EC" sz="1200" dirty="0" smtClean="0">
                <a:solidFill>
                  <a:prstClr val="black"/>
                </a:solidFill>
              </a:rPr>
              <a:t>Coordinadora </a:t>
            </a:r>
            <a:r>
              <a:rPr lang="es-EC" sz="1200" dirty="0" smtClean="0">
                <a:solidFill>
                  <a:prstClr val="black"/>
                </a:solidFill>
              </a:rPr>
              <a:t>General de </a:t>
            </a:r>
            <a:r>
              <a:rPr lang="es-EC" sz="1200" dirty="0" smtClean="0">
                <a:solidFill>
                  <a:prstClr val="black"/>
                </a:solidFill>
              </a:rPr>
              <a:t>Estudios</a:t>
            </a:r>
            <a:endParaRPr lang="es-EC" sz="1200" dirty="0" smtClean="0">
              <a:solidFill>
                <a:prstClr val="black"/>
              </a:solidFill>
            </a:endParaRPr>
          </a:p>
          <a:p>
            <a:pPr algn="r"/>
            <a:r>
              <a:rPr lang="es-EC" sz="1200" dirty="0" smtClean="0">
                <a:solidFill>
                  <a:prstClr val="black"/>
                </a:solidFill>
              </a:rPr>
              <a:t>Prospectivos y Macroeconómicos para la Industria</a:t>
            </a:r>
            <a:endParaRPr lang="es-EC" sz="1200" dirty="0" smtClean="0">
              <a:solidFill>
                <a:prstClr val="black"/>
              </a:solidFill>
            </a:endParaRPr>
          </a:p>
          <a:p>
            <a:pPr algn="r"/>
            <a:r>
              <a:rPr lang="es-EC" sz="1200" dirty="0" smtClean="0">
                <a:solidFill>
                  <a:prstClr val="black"/>
                </a:solidFill>
                <a:hlinkClick r:id="rId4"/>
              </a:rPr>
              <a:t>mpalacios@mipro.gob.ec</a:t>
            </a:r>
            <a:endParaRPr lang="es-EC" sz="1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194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7901" y="-31256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17369" y="15469"/>
            <a:ext cx="8850168" cy="983243"/>
          </a:xfrm>
        </p:spPr>
        <p:txBody>
          <a:bodyPr>
            <a:normAutofit/>
          </a:bodyPr>
          <a:lstStyle/>
          <a:p>
            <a:r>
              <a:rPr lang="es-MX" sz="40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Balanza Comercial Ecuador – </a:t>
            </a:r>
            <a:r>
              <a:rPr lang="es-MX" sz="4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Uruguay</a:t>
            </a:r>
            <a:br>
              <a:rPr lang="es-MX" sz="4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</a:br>
            <a:r>
              <a:rPr lang="es-MX" sz="24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(millones </a:t>
            </a:r>
            <a:r>
              <a:rPr lang="es-MX" sz="24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de </a:t>
            </a:r>
            <a:r>
              <a:rPr lang="es-MX" sz="24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 USD </a:t>
            </a:r>
            <a:r>
              <a:rPr lang="es-MX" sz="24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FOB)</a:t>
            </a:r>
          </a:p>
        </p:txBody>
      </p:sp>
      <p:sp>
        <p:nvSpPr>
          <p:cNvPr id="16" name="CuadroTexto 11"/>
          <p:cNvSpPr txBox="1">
            <a:spLocks noChangeArrowheads="1"/>
          </p:cNvSpPr>
          <p:nvPr/>
        </p:nvSpPr>
        <p:spPr bwMode="auto">
          <a:xfrm>
            <a:off x="7074813" y="476980"/>
            <a:ext cx="40588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s-EC" altLang="en-US" sz="1800" b="1" dirty="0">
                <a:solidFill>
                  <a:prstClr val="black"/>
                </a:solidFill>
                <a:latin typeface="Franklin Gothic Book" panose="020B0503020102020204" pitchFamily="34" charset="0"/>
              </a:rPr>
              <a:t>Principales </a:t>
            </a:r>
            <a:r>
              <a:rPr lang="es-EC" altLang="en-US" sz="1800" b="1" dirty="0" smtClean="0">
                <a:solidFill>
                  <a:prstClr val="black"/>
                </a:solidFill>
                <a:latin typeface="Franklin Gothic Book" panose="020B0503020102020204" pitchFamily="34" charset="0"/>
              </a:rPr>
              <a:t>productos exportados</a:t>
            </a:r>
            <a:endParaRPr lang="en-US" altLang="en-US" sz="1800" dirty="0">
              <a:solidFill>
                <a:prstClr val="black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7" name="CuadroTexto 11"/>
          <p:cNvSpPr txBox="1">
            <a:spLocks noChangeArrowheads="1"/>
          </p:cNvSpPr>
          <p:nvPr/>
        </p:nvSpPr>
        <p:spPr bwMode="auto">
          <a:xfrm>
            <a:off x="7040289" y="3514024"/>
            <a:ext cx="409338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s-EC" altLang="en-US" sz="1800" b="1" dirty="0">
                <a:solidFill>
                  <a:prstClr val="black"/>
                </a:solidFill>
                <a:latin typeface="Franklin Gothic Book" panose="020B0503020102020204" pitchFamily="34" charset="0"/>
              </a:rPr>
              <a:t>Principales </a:t>
            </a:r>
            <a:r>
              <a:rPr lang="es-EC" altLang="en-US" sz="1800" b="1" dirty="0" smtClean="0">
                <a:solidFill>
                  <a:prstClr val="black"/>
                </a:solidFill>
                <a:latin typeface="Franklin Gothic Book" panose="020B0503020102020204" pitchFamily="34" charset="0"/>
              </a:rPr>
              <a:t>productos importados</a:t>
            </a:r>
            <a:endParaRPr lang="en-US" altLang="en-US" sz="1800" dirty="0">
              <a:solidFill>
                <a:prstClr val="black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14" name="Tab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964917"/>
              </p:ext>
            </p:extLst>
          </p:nvPr>
        </p:nvGraphicFramePr>
        <p:xfrm>
          <a:off x="117369" y="4172204"/>
          <a:ext cx="6618282" cy="952500"/>
        </p:xfrm>
        <a:graphic>
          <a:graphicData uri="http://schemas.openxmlformats.org/drawingml/2006/table">
            <a:tbl>
              <a:tblPr/>
              <a:tblGrid>
                <a:gridCol w="1447430">
                  <a:extLst>
                    <a:ext uri="{9D8B030D-6E8A-4147-A177-3AD203B41FA5}">
                      <a16:colId xmlns:a16="http://schemas.microsoft.com/office/drawing/2014/main" xmlns="" val="604074008"/>
                    </a:ext>
                  </a:extLst>
                </a:gridCol>
                <a:gridCol w="738693"/>
                <a:gridCol w="738693">
                  <a:extLst>
                    <a:ext uri="{9D8B030D-6E8A-4147-A177-3AD203B41FA5}">
                      <a16:colId xmlns:a16="http://schemas.microsoft.com/office/drawing/2014/main" xmlns="" val="104615125"/>
                    </a:ext>
                  </a:extLst>
                </a:gridCol>
                <a:gridCol w="738693">
                  <a:extLst>
                    <a:ext uri="{9D8B030D-6E8A-4147-A177-3AD203B41FA5}">
                      <a16:colId xmlns:a16="http://schemas.microsoft.com/office/drawing/2014/main" xmlns="" val="3002262734"/>
                    </a:ext>
                  </a:extLst>
                </a:gridCol>
                <a:gridCol w="738693">
                  <a:extLst>
                    <a:ext uri="{9D8B030D-6E8A-4147-A177-3AD203B41FA5}">
                      <a16:colId xmlns:a16="http://schemas.microsoft.com/office/drawing/2014/main" xmlns="" val="277210707"/>
                    </a:ext>
                  </a:extLst>
                </a:gridCol>
                <a:gridCol w="646569">
                  <a:extLst>
                    <a:ext uri="{9D8B030D-6E8A-4147-A177-3AD203B41FA5}">
                      <a16:colId xmlns:a16="http://schemas.microsoft.com/office/drawing/2014/main" xmlns="" val="2388542684"/>
                    </a:ext>
                  </a:extLst>
                </a:gridCol>
                <a:gridCol w="830818"/>
                <a:gridCol w="738693"/>
              </a:tblGrid>
              <a:tr h="0">
                <a:tc>
                  <a:txBody>
                    <a:bodyPr/>
                    <a:lstStyle/>
                    <a:p>
                      <a:pPr algn="l" rtl="0" fontAlgn="ctr"/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2017</a:t>
                      </a:r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2017       ene-</a:t>
                      </a:r>
                      <a:r>
                        <a:rPr lang="es-EC" sz="12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may</a:t>
                      </a:r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2018    ene-</a:t>
                      </a:r>
                      <a:r>
                        <a:rPr lang="es-EC" sz="12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may</a:t>
                      </a:r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29669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ctr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Exportaciones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20,2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20,3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18,5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24,5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10,9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14002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ctr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Importaciones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61,1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86,4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85,9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57,6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81,4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30,7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32,8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87210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ctr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Balanza comercial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-41,0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-66,1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-67,4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-33,1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-55,4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-19,7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-21,3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982833593"/>
                  </a:ext>
                </a:extLst>
              </a:tr>
            </a:tbl>
          </a:graphicData>
        </a:graphic>
      </p:graphicFrame>
      <p:sp>
        <p:nvSpPr>
          <p:cNvPr id="20" name="Rectángulo 19"/>
          <p:cNvSpPr/>
          <p:nvPr/>
        </p:nvSpPr>
        <p:spPr>
          <a:xfrm>
            <a:off x="1800704" y="6600573"/>
            <a:ext cx="535035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MX" sz="100" b="1" dirty="0" smtClean="0">
              <a:solidFill>
                <a:prstClr val="black"/>
              </a:solidFill>
            </a:endParaRPr>
          </a:p>
          <a:p>
            <a:r>
              <a:rPr lang="es-MX" sz="1100" b="1" dirty="0" smtClean="0">
                <a:solidFill>
                  <a:prstClr val="black"/>
                </a:solidFill>
              </a:rPr>
              <a:t>Nota</a:t>
            </a:r>
            <a:r>
              <a:rPr lang="es-MX" sz="1100" b="1" dirty="0">
                <a:solidFill>
                  <a:prstClr val="black"/>
                </a:solidFill>
              </a:rPr>
              <a:t>: </a:t>
            </a:r>
            <a:r>
              <a:rPr lang="es-MX" sz="1100" dirty="0">
                <a:solidFill>
                  <a:prstClr val="black"/>
                </a:solidFill>
              </a:rPr>
              <a:t>Las cifras de importación corresponden a la procedencia de la mercancía.</a:t>
            </a:r>
          </a:p>
        </p:txBody>
      </p:sp>
      <p:sp>
        <p:nvSpPr>
          <p:cNvPr id="23" name="2 CuadroTexto"/>
          <p:cNvSpPr txBox="1"/>
          <p:nvPr/>
        </p:nvSpPr>
        <p:spPr>
          <a:xfrm>
            <a:off x="1" y="6416056"/>
            <a:ext cx="5110163" cy="4462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s-ES" sz="1100" b="1" dirty="0">
                <a:solidFill>
                  <a:prstClr val="black"/>
                </a:solidFill>
              </a:rPr>
              <a:t>Fuente: </a:t>
            </a:r>
            <a:r>
              <a:rPr lang="es-ES" sz="1100" dirty="0">
                <a:solidFill>
                  <a:prstClr val="black"/>
                </a:solidFill>
              </a:rPr>
              <a:t>BCE –  Comercio </a:t>
            </a:r>
            <a:r>
              <a:rPr lang="es-ES" sz="1100" dirty="0" smtClean="0">
                <a:solidFill>
                  <a:prstClr val="black"/>
                </a:solidFill>
              </a:rPr>
              <a:t>Exterior</a:t>
            </a:r>
          </a:p>
          <a:p>
            <a:pPr eaLnBrk="1" hangingPunct="1">
              <a:defRPr/>
            </a:pPr>
            <a:endParaRPr lang="es-ES" sz="100" dirty="0" smtClean="0">
              <a:solidFill>
                <a:prstClr val="black"/>
              </a:solidFill>
            </a:endParaRPr>
          </a:p>
          <a:p>
            <a:pPr eaLnBrk="1" hangingPunct="1">
              <a:defRPr/>
            </a:pPr>
            <a:r>
              <a:rPr lang="es-ES" sz="1100" b="1" dirty="0" smtClean="0">
                <a:solidFill>
                  <a:prstClr val="black"/>
                </a:solidFill>
              </a:rPr>
              <a:t>Elaborado por: </a:t>
            </a:r>
            <a:r>
              <a:rPr lang="es-ES" sz="1100" dirty="0" smtClean="0">
                <a:solidFill>
                  <a:prstClr val="black"/>
                </a:solidFill>
              </a:rPr>
              <a:t>CGEPMI </a:t>
            </a:r>
            <a:endParaRPr lang="es-ES" sz="1100" dirty="0">
              <a:solidFill>
                <a:prstClr val="black"/>
              </a:solidFill>
            </a:endParaRPr>
          </a:p>
        </p:txBody>
      </p:sp>
      <p:graphicFrame>
        <p:nvGraphicFramePr>
          <p:cNvPr id="15" name="Tabla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6513849"/>
              </p:ext>
            </p:extLst>
          </p:nvPr>
        </p:nvGraphicFramePr>
        <p:xfrm>
          <a:off x="7151063" y="836599"/>
          <a:ext cx="4931999" cy="2665095"/>
        </p:xfrm>
        <a:graphic>
          <a:graphicData uri="http://schemas.openxmlformats.org/drawingml/2006/table">
            <a:tbl>
              <a:tblPr/>
              <a:tblGrid>
                <a:gridCol w="2428841">
                  <a:extLst>
                    <a:ext uri="{9D8B030D-6E8A-4147-A177-3AD203B41FA5}">
                      <a16:colId xmlns:a16="http://schemas.microsoft.com/office/drawing/2014/main" xmlns="" val="604074008"/>
                    </a:ext>
                  </a:extLst>
                </a:gridCol>
                <a:gridCol w="590990">
                  <a:extLst>
                    <a:ext uri="{9D8B030D-6E8A-4147-A177-3AD203B41FA5}">
                      <a16:colId xmlns:a16="http://schemas.microsoft.com/office/drawing/2014/main" xmlns="" val="104615125"/>
                    </a:ext>
                  </a:extLst>
                </a:gridCol>
                <a:gridCol w="667454">
                  <a:extLst>
                    <a:ext uri="{9D8B030D-6E8A-4147-A177-3AD203B41FA5}">
                      <a16:colId xmlns:a16="http://schemas.microsoft.com/office/drawing/2014/main" xmlns="" val="3002262734"/>
                    </a:ext>
                  </a:extLst>
                </a:gridCol>
                <a:gridCol w="667453"/>
                <a:gridCol w="577261"/>
              </a:tblGrid>
              <a:tr h="0">
                <a:tc>
                  <a:txBody>
                    <a:bodyPr/>
                    <a:lstStyle/>
                    <a:p>
                      <a:pPr algn="l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Producto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2017</a:t>
                      </a:r>
                    </a:p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Millones de USD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Part</a:t>
                      </a:r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.</a:t>
                      </a:r>
                      <a:r>
                        <a:rPr lang="es-EC" sz="1200" b="1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 2017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2018 ene-</a:t>
                      </a:r>
                      <a:r>
                        <a:rPr lang="es-EC" sz="1200" b="1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may</a:t>
                      </a:r>
                      <a:endParaRPr lang="es-EC" sz="1200" b="1" i="0" u="none" strike="noStrike" dirty="0" smtClean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Millones de USD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Part</a:t>
                      </a:r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. 2018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29669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Banano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36,2%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28,2%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14002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Enlatados De Pescado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41,8%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87210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Flores Naturales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7,3%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Camarones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5,6%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Medicinas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3,6%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Piñas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3,5%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Manufacturas De Papel Y Cartón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Otras Manufacturas De Metales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Otros productos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8,6%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0,5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4,7%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rtl="0" fontAlgn="ctr"/>
                      <a:r>
                        <a:rPr lang="es-MX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Total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26,0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11,5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13" name="Tab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9612413"/>
              </p:ext>
            </p:extLst>
          </p:nvPr>
        </p:nvGraphicFramePr>
        <p:xfrm>
          <a:off x="6992953" y="3883356"/>
          <a:ext cx="5115592" cy="2871514"/>
        </p:xfrm>
        <a:graphic>
          <a:graphicData uri="http://schemas.openxmlformats.org/drawingml/2006/table">
            <a:tbl>
              <a:tblPr/>
              <a:tblGrid>
                <a:gridCol w="2781836">
                  <a:extLst>
                    <a:ext uri="{9D8B030D-6E8A-4147-A177-3AD203B41FA5}">
                      <a16:colId xmlns:a16="http://schemas.microsoft.com/office/drawing/2014/main" xmlns="" val="604074008"/>
                    </a:ext>
                  </a:extLst>
                </a:gridCol>
                <a:gridCol w="592428">
                  <a:extLst>
                    <a:ext uri="{9D8B030D-6E8A-4147-A177-3AD203B41FA5}">
                      <a16:colId xmlns:a16="http://schemas.microsoft.com/office/drawing/2014/main" xmlns="" val="104615125"/>
                    </a:ext>
                  </a:extLst>
                </a:gridCol>
                <a:gridCol w="566671">
                  <a:extLst>
                    <a:ext uri="{9D8B030D-6E8A-4147-A177-3AD203B41FA5}">
                      <a16:colId xmlns:a16="http://schemas.microsoft.com/office/drawing/2014/main" xmlns="" val="3002262734"/>
                    </a:ext>
                  </a:extLst>
                </a:gridCol>
                <a:gridCol w="597794"/>
                <a:gridCol w="576863"/>
              </a:tblGrid>
              <a:tr h="0">
                <a:tc>
                  <a:txBody>
                    <a:bodyPr/>
                    <a:lstStyle/>
                    <a:p>
                      <a:pPr algn="l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Producto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2017</a:t>
                      </a:r>
                    </a:p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Millones de USD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Part</a:t>
                      </a:r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.</a:t>
                      </a:r>
                      <a:r>
                        <a:rPr lang="es-EC" sz="1200" b="1" i="0" u="none" strike="noStrike" baseline="0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 2017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2018 ene-</a:t>
                      </a:r>
                      <a:r>
                        <a:rPr lang="es-EC" sz="1200" b="1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may</a:t>
                      </a:r>
                      <a:endParaRPr lang="es-EC" sz="1200" b="1" i="0" u="none" strike="noStrike" dirty="0" smtClean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Millones de USD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Part</a:t>
                      </a:r>
                      <a:r>
                        <a:rPr lang="es-EC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Franklin Gothic Book" panose="020B0503020102020204" pitchFamily="34" charset="0"/>
                        </a:rPr>
                        <a:t>. 2018</a:t>
                      </a:r>
                      <a:endParaRPr lang="es-EC" sz="1200" b="1" i="0" u="none" strike="noStrike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29669118"/>
                  </a:ext>
                </a:extLst>
              </a:tr>
              <a:tr h="189789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Productos farmacéuticos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55,4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68,0%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24,8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75,4%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14002015"/>
                  </a:ext>
                </a:extLst>
              </a:tr>
              <a:tr h="189789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Residuos y desperdicios de las industrias </a:t>
                      </a:r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alimentarias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7,3%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0,3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87210366"/>
                  </a:ext>
                </a:extLst>
              </a:tr>
              <a:tr h="189789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Preparaciones alimenticias diversas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7,8%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0000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Aceites esenciales y </a:t>
                      </a:r>
                      <a:r>
                        <a:rPr lang="es-EC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resinoides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3,1%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3,9%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89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Máq</a:t>
                      </a:r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., </a:t>
                      </a:r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aparatos y artefactos mecánicos;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2,9%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89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Prod</a:t>
                      </a:r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 </a:t>
                      </a:r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diversos de las industrias químicas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0,5%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89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Productos químicos orgánicos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89">
                <a:tc>
                  <a:txBody>
                    <a:bodyPr/>
                    <a:lstStyle/>
                    <a:p>
                      <a:pPr algn="l" fontAlgn="b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Lana y </a:t>
                      </a:r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pelo; </a:t>
                      </a:r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hilados y tejidos de crin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1,1%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0,5</a:t>
                      </a:r>
                      <a:endParaRPr lang="es-EC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1,4%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9789">
                <a:tc>
                  <a:txBody>
                    <a:bodyPr/>
                    <a:lstStyle/>
                    <a:p>
                      <a:pPr algn="l" rtl="0" fontAlgn="ctr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Otros productos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6,3%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8,5%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944">
                <a:tc>
                  <a:txBody>
                    <a:bodyPr/>
                    <a:lstStyle/>
                    <a:p>
                      <a:pPr algn="l" rtl="0" fontAlgn="ctr"/>
                      <a:r>
                        <a:rPr lang="es-MX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Total 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81,4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32,8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100,0%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1" name="CuadroTexto 11"/>
          <p:cNvSpPr txBox="1">
            <a:spLocks noChangeArrowheads="1"/>
          </p:cNvSpPr>
          <p:nvPr/>
        </p:nvSpPr>
        <p:spPr bwMode="auto">
          <a:xfrm>
            <a:off x="117369" y="3802872"/>
            <a:ext cx="405885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s-EC" altLang="en-US" sz="1600" b="1" dirty="0" smtClean="0">
                <a:solidFill>
                  <a:prstClr val="black"/>
                </a:solidFill>
                <a:latin typeface="Franklin Gothic Book" panose="020B0503020102020204" pitchFamily="34" charset="0"/>
              </a:rPr>
              <a:t>Balanza Comercial (Millones de USD)</a:t>
            </a:r>
            <a:endParaRPr lang="en-US" altLang="en-US" sz="1600" dirty="0">
              <a:solidFill>
                <a:prstClr val="black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22" name="Tabla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3657694"/>
              </p:ext>
            </p:extLst>
          </p:nvPr>
        </p:nvGraphicFramePr>
        <p:xfrm>
          <a:off x="117369" y="5411070"/>
          <a:ext cx="6618281" cy="952500"/>
        </p:xfrm>
        <a:graphic>
          <a:graphicData uri="http://schemas.openxmlformats.org/drawingml/2006/table">
            <a:tbl>
              <a:tblPr/>
              <a:tblGrid>
                <a:gridCol w="1897393">
                  <a:extLst>
                    <a:ext uri="{9D8B030D-6E8A-4147-A177-3AD203B41FA5}">
                      <a16:colId xmlns:a16="http://schemas.microsoft.com/office/drawing/2014/main" xmlns="" val="604074008"/>
                    </a:ext>
                  </a:extLst>
                </a:gridCol>
                <a:gridCol w="968330">
                  <a:extLst>
                    <a:ext uri="{9D8B030D-6E8A-4147-A177-3AD203B41FA5}">
                      <a16:colId xmlns:a16="http://schemas.microsoft.com/office/drawing/2014/main" xmlns="" val="104615125"/>
                    </a:ext>
                  </a:extLst>
                </a:gridCol>
                <a:gridCol w="968330">
                  <a:extLst>
                    <a:ext uri="{9D8B030D-6E8A-4147-A177-3AD203B41FA5}">
                      <a16:colId xmlns:a16="http://schemas.microsoft.com/office/drawing/2014/main" xmlns="" val="3002262734"/>
                    </a:ext>
                  </a:extLst>
                </a:gridCol>
                <a:gridCol w="968330">
                  <a:extLst>
                    <a:ext uri="{9D8B030D-6E8A-4147-A177-3AD203B41FA5}">
                      <a16:colId xmlns:a16="http://schemas.microsoft.com/office/drawing/2014/main" xmlns="" val="277210707"/>
                    </a:ext>
                  </a:extLst>
                </a:gridCol>
                <a:gridCol w="847568">
                  <a:extLst>
                    <a:ext uri="{9D8B030D-6E8A-4147-A177-3AD203B41FA5}">
                      <a16:colId xmlns:a16="http://schemas.microsoft.com/office/drawing/2014/main" xmlns="" val="2388542684"/>
                    </a:ext>
                  </a:extLst>
                </a:gridCol>
                <a:gridCol w="968330"/>
              </a:tblGrid>
              <a:tr h="0">
                <a:tc>
                  <a:txBody>
                    <a:bodyPr/>
                    <a:lstStyle/>
                    <a:p>
                      <a:pPr algn="l" rtl="0" fontAlgn="ctr"/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2017</a:t>
                      </a:r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2018    </a:t>
                      </a:r>
                    </a:p>
                    <a:p>
                      <a:pPr algn="ctr" rtl="0" fontAlgn="ctr"/>
                      <a:r>
                        <a:rPr lang="es-EC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ene-</a:t>
                      </a:r>
                      <a:r>
                        <a:rPr lang="es-EC" sz="12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may</a:t>
                      </a:r>
                      <a:endParaRPr lang="es-EC" sz="1200" b="1" i="0" u="none" strike="noStrike" dirty="0">
                        <a:solidFill>
                          <a:srgbClr val="000000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296691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ctr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Exportaciones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0,7%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-8,8%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32,3%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6,2%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5,4%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14002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ctr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Importaciones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41,3%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-0,6%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-32,9%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41,2%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7,1%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87210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rtl="0" fontAlgn="ctr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Balanza comercial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61,3%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2,0%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-50,8%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67,1%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EC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</a:rPr>
                        <a:t>8,1%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982833593"/>
                  </a:ext>
                </a:extLst>
              </a:tr>
            </a:tbl>
          </a:graphicData>
        </a:graphic>
      </p:graphicFrame>
      <p:sp>
        <p:nvSpPr>
          <p:cNvPr id="24" name="CuadroTexto 11"/>
          <p:cNvSpPr txBox="1">
            <a:spLocks noChangeArrowheads="1"/>
          </p:cNvSpPr>
          <p:nvPr/>
        </p:nvSpPr>
        <p:spPr bwMode="auto">
          <a:xfrm>
            <a:off x="117369" y="5124704"/>
            <a:ext cx="405885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s-EC" altLang="en-US" sz="1600" b="1" dirty="0" smtClean="0">
                <a:solidFill>
                  <a:prstClr val="black"/>
                </a:solidFill>
                <a:latin typeface="Franklin Gothic Book" panose="020B0503020102020204" pitchFamily="34" charset="0"/>
              </a:rPr>
              <a:t>Variación %</a:t>
            </a:r>
            <a:endParaRPr lang="en-US" altLang="en-US" sz="1600" dirty="0">
              <a:solidFill>
                <a:prstClr val="black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18" name="Gráfico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0513716"/>
              </p:ext>
            </p:extLst>
          </p:nvPr>
        </p:nvGraphicFramePr>
        <p:xfrm>
          <a:off x="1" y="965647"/>
          <a:ext cx="6967470" cy="28262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7380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17369" y="15469"/>
            <a:ext cx="9889516" cy="1325563"/>
          </a:xfrm>
        </p:spPr>
        <p:txBody>
          <a:bodyPr>
            <a:normAutofit/>
          </a:bodyPr>
          <a:lstStyle/>
          <a:p>
            <a:pPr algn="just"/>
            <a:r>
              <a:rPr lang="es-MX" sz="4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Inversión Extranjera Directa de Uruguay en Ecuador</a:t>
            </a:r>
            <a:r>
              <a:rPr lang="es-MX" sz="40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/>
            </a:r>
            <a:br>
              <a:rPr lang="es-MX" sz="40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</a:br>
            <a:r>
              <a:rPr lang="es-MX" sz="27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(millones </a:t>
            </a:r>
            <a:r>
              <a:rPr lang="es-MX" sz="27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de </a:t>
            </a:r>
            <a:r>
              <a:rPr lang="es-MX" sz="27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USD)</a:t>
            </a:r>
            <a:endParaRPr lang="es-MX" sz="27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280858" y="5704619"/>
            <a:ext cx="51992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C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Fuente: </a:t>
            </a:r>
            <a:r>
              <a:rPr kumimoji="0" lang="es-EC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BCE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200" b="1" dirty="0" smtClean="0">
                <a:solidFill>
                  <a:prstClr val="black"/>
                </a:solidFill>
              </a:rPr>
              <a:t>Elaboración</a:t>
            </a:r>
            <a:r>
              <a:rPr lang="es-ES" sz="1200" dirty="0" smtClean="0">
                <a:solidFill>
                  <a:prstClr val="black"/>
                </a:solidFill>
              </a:rPr>
              <a:t>: CGEPMI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C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138234"/>
              </p:ext>
            </p:extLst>
          </p:nvPr>
        </p:nvGraphicFramePr>
        <p:xfrm>
          <a:off x="457198" y="1547812"/>
          <a:ext cx="11277603" cy="37623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25442"/>
                <a:gridCol w="946714"/>
                <a:gridCol w="946714"/>
                <a:gridCol w="946714"/>
                <a:gridCol w="946714"/>
                <a:gridCol w="946714"/>
                <a:gridCol w="1118591"/>
              </a:tblGrid>
              <a:tr h="401531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20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Actividad</a:t>
                      </a:r>
                      <a:r>
                        <a:rPr lang="es-MX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s-MX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2013</a:t>
                      </a:r>
                      <a:endParaRPr lang="es-MX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2014</a:t>
                      </a:r>
                      <a:endParaRPr lang="es-MX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2015</a:t>
                      </a:r>
                      <a:endParaRPr lang="es-MX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20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2016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20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2017</a:t>
                      </a: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20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2018 </a:t>
                      </a:r>
                    </a:p>
                    <a:p>
                      <a:pPr algn="ctr" fontAlgn="b"/>
                      <a:r>
                        <a:rPr lang="es-MX" sz="20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I </a:t>
                      </a:r>
                      <a:r>
                        <a:rPr lang="es-MX" sz="2000" b="1" u="none" strike="noStrike" dirty="0" err="1" smtClean="0">
                          <a:solidFill>
                            <a:schemeClr val="bg1"/>
                          </a:solidFill>
                          <a:effectLst/>
                        </a:rPr>
                        <a:t>Trim</a:t>
                      </a:r>
                      <a:r>
                        <a:rPr lang="es-MX" sz="2000" b="1" u="none" strike="noStrike" dirty="0" smtClean="0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  <a:endParaRPr lang="es-MX" sz="20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Industria manufacturera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38,0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53,4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Comercio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56,8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-0,4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</a:t>
                      </a: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Servicios prestados a las empresas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18,8</a:t>
                      </a: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Explotación de minas y canteras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Servicios comunales, sociales y personales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Transporte, almacenamiento y comunicaciones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0,8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Agricultura, silvicultura, caza y pesca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Construcción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65,0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0,3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Electricidad, gas y agua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EC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s-EC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general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115,2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43,0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  <a:endParaRPr lang="es-EC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60,9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20,3</a:t>
                      </a: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542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0958" y="1"/>
            <a:ext cx="10215562" cy="1020146"/>
          </a:xfrm>
        </p:spPr>
        <p:txBody>
          <a:bodyPr>
            <a:normAutofit/>
          </a:bodyPr>
          <a:lstStyle/>
          <a:p>
            <a:r>
              <a:rPr lang="es-MX" sz="35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Balanza comercial de bienes tecnológicos Ecuador </a:t>
            </a:r>
            <a:r>
              <a:rPr lang="es-MX" sz="35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– </a:t>
            </a:r>
            <a:r>
              <a:rPr lang="es-MX" sz="35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Uruguay </a:t>
            </a:r>
            <a:r>
              <a:rPr lang="es-MX" sz="24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(millones </a:t>
            </a:r>
            <a:r>
              <a:rPr lang="es-MX" sz="24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de </a:t>
            </a:r>
            <a:r>
              <a:rPr lang="es-MX" sz="24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USD)</a:t>
            </a:r>
            <a:endParaRPr lang="es-MX" sz="24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3" name="2 CuadroTexto"/>
          <p:cNvSpPr txBox="1"/>
          <p:nvPr/>
        </p:nvSpPr>
        <p:spPr>
          <a:xfrm>
            <a:off x="373487" y="6316240"/>
            <a:ext cx="5110163" cy="4462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s-ES" sz="1100" b="1" dirty="0">
                <a:solidFill>
                  <a:prstClr val="black"/>
                </a:solidFill>
              </a:rPr>
              <a:t>Fuente: </a:t>
            </a:r>
            <a:r>
              <a:rPr lang="es-ES" sz="1100" dirty="0">
                <a:solidFill>
                  <a:prstClr val="black"/>
                </a:solidFill>
              </a:rPr>
              <a:t>BCE –  Comercio </a:t>
            </a:r>
            <a:r>
              <a:rPr lang="es-ES" sz="1100" dirty="0" smtClean="0">
                <a:solidFill>
                  <a:prstClr val="black"/>
                </a:solidFill>
              </a:rPr>
              <a:t>Exterior</a:t>
            </a:r>
          </a:p>
          <a:p>
            <a:pPr eaLnBrk="1" hangingPunct="1">
              <a:defRPr/>
            </a:pPr>
            <a:endParaRPr lang="es-ES" sz="100" dirty="0" smtClean="0">
              <a:solidFill>
                <a:prstClr val="black"/>
              </a:solidFill>
            </a:endParaRPr>
          </a:p>
          <a:p>
            <a:pPr eaLnBrk="1" hangingPunct="1">
              <a:defRPr/>
            </a:pPr>
            <a:r>
              <a:rPr lang="es-ES" sz="1100" b="1" dirty="0" smtClean="0">
                <a:solidFill>
                  <a:prstClr val="black"/>
                </a:solidFill>
              </a:rPr>
              <a:t>Elaborado por: </a:t>
            </a:r>
            <a:r>
              <a:rPr lang="es-ES" sz="1100" dirty="0" smtClean="0">
                <a:solidFill>
                  <a:prstClr val="black"/>
                </a:solidFill>
              </a:rPr>
              <a:t>CGEPMI </a:t>
            </a:r>
            <a:endParaRPr lang="es-ES" sz="1100" dirty="0">
              <a:solidFill>
                <a:prstClr val="black"/>
              </a:solidFill>
            </a:endParaRPr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692012"/>
              </p:ext>
            </p:extLst>
          </p:nvPr>
        </p:nvGraphicFramePr>
        <p:xfrm>
          <a:off x="480815" y="3950230"/>
          <a:ext cx="11301882" cy="2274570"/>
        </p:xfrm>
        <a:graphic>
          <a:graphicData uri="http://schemas.openxmlformats.org/drawingml/2006/table">
            <a:tbl>
              <a:tblPr/>
              <a:tblGrid>
                <a:gridCol w="1138979"/>
                <a:gridCol w="2612572"/>
                <a:gridCol w="630680"/>
                <a:gridCol w="622558"/>
                <a:gridCol w="622558"/>
                <a:gridCol w="622558"/>
                <a:gridCol w="532229"/>
                <a:gridCol w="712887"/>
                <a:gridCol w="622558"/>
                <a:gridCol w="622558"/>
                <a:gridCol w="622558"/>
                <a:gridCol w="622558"/>
                <a:gridCol w="622558"/>
                <a:gridCol w="694071"/>
              </a:tblGrid>
              <a:tr h="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s-MX" sz="1300" b="0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MX" sz="13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Bienes tecnológicos</a:t>
                      </a:r>
                      <a:endParaRPr lang="es-MX" sz="1300" b="0" i="0" u="none" strike="noStrike" dirty="0">
                        <a:solidFill>
                          <a:srgbClr val="FFFFFF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FOB expresado en </a:t>
                      </a:r>
                      <a:r>
                        <a:rPr lang="es-MX" sz="13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millones </a:t>
                      </a:r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de USD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s-MX" sz="1300" b="1" i="0" u="none" strike="noStrike" dirty="0">
                        <a:solidFill>
                          <a:srgbClr val="FFFFFF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Número de partidas arancelarias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s-MX" sz="1300" b="1" i="0" u="none" strike="noStrike">
                        <a:solidFill>
                          <a:srgbClr val="FFFFFF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</a:tr>
              <a:tr h="171450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2018 </a:t>
                      </a:r>
                      <a:r>
                        <a:rPr lang="es-MX" sz="13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ene-</a:t>
                      </a:r>
                      <a:r>
                        <a:rPr lang="es-MX" sz="1300" b="1" i="0" u="none" strike="noStrike" dirty="0" err="1" smtClean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may</a:t>
                      </a:r>
                      <a:endParaRPr lang="es-MX" sz="1300" b="1" i="0" u="none" strike="noStrike" dirty="0">
                        <a:solidFill>
                          <a:srgbClr val="FFFFFF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2018 </a:t>
                      </a:r>
                      <a:r>
                        <a:rPr lang="es-MX" sz="13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ene-</a:t>
                      </a:r>
                      <a:r>
                        <a:rPr lang="es-MX" sz="1300" b="1" i="0" u="none" strike="noStrike" dirty="0" err="1" smtClean="0">
                          <a:solidFill>
                            <a:srgbClr val="FFFFFF"/>
                          </a:solidFill>
                          <a:effectLst/>
                          <a:latin typeface="Franklin Gothic Book" panose="020B0503020102020204" pitchFamily="34" charset="0"/>
                        </a:rPr>
                        <a:t>may</a:t>
                      </a:r>
                      <a:endParaRPr lang="es-MX" sz="1300" b="1" i="0" u="none" strike="noStrike" dirty="0">
                        <a:solidFill>
                          <a:srgbClr val="FFFFFF"/>
                        </a:solidFill>
                        <a:effectLst/>
                        <a:latin typeface="Franklin Gothic Book" panose="020B050302010202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44062"/>
                    </a:solidFill>
                  </a:tcPr>
                </a:tc>
              </a:tr>
              <a:tr h="1905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Exportaciones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Manufacturas de alta tecnología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0,5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0,4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Manufacturas de baja tecnología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0,7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Manufacturas de tecnología media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0,7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0,2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Importaciones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Manufacturas de alta tecnología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41,2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24,9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Manufacturas de baja tecnología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0,9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0,6</a:t>
                      </a:r>
                      <a:endParaRPr lang="es-EC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Manufacturas de tecnología media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025">
                <a:tc v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47,9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27,9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C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Gráfico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0235549"/>
              </p:ext>
            </p:extLst>
          </p:nvPr>
        </p:nvGraphicFramePr>
        <p:xfrm>
          <a:off x="238504" y="1025352"/>
          <a:ext cx="1154419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0979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17368" y="197115"/>
            <a:ext cx="9316191" cy="811845"/>
          </a:xfrm>
        </p:spPr>
        <p:txBody>
          <a:bodyPr>
            <a:normAutofit/>
          </a:bodyPr>
          <a:lstStyle/>
          <a:p>
            <a:r>
              <a:rPr lang="es-MX" sz="48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Comercio potencial Ecuador – Uruguay</a:t>
            </a:r>
            <a:endParaRPr lang="es-MX" sz="32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3" name="2 CuadroTexto"/>
          <p:cNvSpPr txBox="1"/>
          <p:nvPr/>
        </p:nvSpPr>
        <p:spPr>
          <a:xfrm>
            <a:off x="577534" y="6365376"/>
            <a:ext cx="5110163" cy="4462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s-ES" sz="1100" b="1" dirty="0">
                <a:solidFill>
                  <a:prstClr val="black"/>
                </a:solidFill>
              </a:rPr>
              <a:t>Fuente: </a:t>
            </a:r>
            <a:r>
              <a:rPr lang="es-ES" sz="1100" dirty="0" err="1">
                <a:solidFill>
                  <a:prstClr val="black"/>
                </a:solidFill>
              </a:rPr>
              <a:t>Trademap</a:t>
            </a:r>
            <a:endParaRPr lang="es-ES" sz="100" dirty="0" smtClean="0">
              <a:solidFill>
                <a:prstClr val="black"/>
              </a:solidFill>
            </a:endParaRPr>
          </a:p>
          <a:p>
            <a:pPr eaLnBrk="1" hangingPunct="1">
              <a:defRPr/>
            </a:pPr>
            <a:r>
              <a:rPr lang="es-ES" sz="1100" b="1" dirty="0" smtClean="0">
                <a:solidFill>
                  <a:prstClr val="black"/>
                </a:solidFill>
              </a:rPr>
              <a:t>Elaborado por: </a:t>
            </a:r>
            <a:r>
              <a:rPr lang="es-ES" sz="1100" dirty="0" smtClean="0">
                <a:solidFill>
                  <a:prstClr val="black"/>
                </a:solidFill>
              </a:rPr>
              <a:t>CGEPMI </a:t>
            </a:r>
            <a:endParaRPr lang="es-ES" sz="1100" dirty="0">
              <a:solidFill>
                <a:prstClr val="black"/>
              </a:solidFill>
            </a:endParaRPr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268791"/>
              </p:ext>
            </p:extLst>
          </p:nvPr>
        </p:nvGraphicFramePr>
        <p:xfrm>
          <a:off x="365760" y="1142066"/>
          <a:ext cx="11521439" cy="5057775"/>
        </p:xfrm>
        <a:graphic>
          <a:graphicData uri="http://schemas.openxmlformats.org/drawingml/2006/table">
            <a:tbl>
              <a:tblPr/>
              <a:tblGrid>
                <a:gridCol w="11521439"/>
              </a:tblGrid>
              <a:tr h="342900">
                <a:tc>
                  <a:txBody>
                    <a:bodyPr/>
                    <a:lstStyle/>
                    <a:p>
                      <a:pPr algn="l" fontAlgn="ctr"/>
                      <a:r>
                        <a:rPr lang="es-MX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Descripción del producto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Preparaciones y conservas de atún, de listado y de bonito "Sarda </a:t>
                      </a:r>
                      <a:r>
                        <a:rPr lang="es-MX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spp</a:t>
                      </a:r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.", enteros o en trozos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Preparaciones y conservas de pescado (</a:t>
                      </a:r>
                      <a:r>
                        <a:rPr lang="es-MX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exc</a:t>
                      </a:r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 entero o en trozos)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Guisantes "arvejas, chícharos" "</a:t>
                      </a:r>
                      <a:r>
                        <a:rPr lang="es-MX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Pisum</a:t>
                      </a:r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s-MX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sativum</a:t>
                      </a:r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", preparados o conservados sin vinagre ni ácido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Palmitos, preparados o conservados, incl. con adición de azúcar u otro edulcorante o alcohol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Extractos, esencias y concentrados de café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Cacao en polvo sin adición de azúcar ni otro edulcorante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Sacos "bolsas" y talegas, para envasar, de tiras o formas </a:t>
                      </a:r>
                      <a:r>
                        <a:rPr lang="es-MX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simil</a:t>
                      </a:r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., de polietileno o polipropileno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Calzado impermeable con suela y parte superior de caucho o de plástico, cuya parte superior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Grasas y aceites de origen vegetal y sus fracciones, parcial o totalmente hidrogenados, </a:t>
                      </a:r>
                      <a:r>
                        <a:rPr lang="es-MX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interesterificados</a:t>
                      </a:r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Acumuladores de plomo, de los tipos utilizados para arranque de motores de émbolo "pistón"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Fregaderos "piletas para lavar", lavabos, pedestales de lavabo, bañeras, bidés, inodoros, cisternas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Cajas de papel o cartón corrugado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pt-BR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Pasta de </a:t>
                      </a:r>
                      <a:r>
                        <a:rPr lang="pt-BR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cacao</a:t>
                      </a:r>
                      <a:r>
                        <a:rPr lang="pt-BR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pt-BR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desgrasada</a:t>
                      </a:r>
                      <a:r>
                        <a:rPr lang="pt-BR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 total o parcialmente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Preparaciones y conservas de sardina, de </a:t>
                      </a:r>
                      <a:r>
                        <a:rPr lang="es-MX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sardinela</a:t>
                      </a:r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 y de espadín, enteros o en trozos (</a:t>
                      </a:r>
                      <a:r>
                        <a:rPr lang="es-MX" sz="20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exc</a:t>
                      </a:r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61925">
                <a:tc>
                  <a:txBody>
                    <a:bodyPr/>
                    <a:lstStyle/>
                    <a:p>
                      <a:pPr algn="l" fontAlgn="ctr"/>
                      <a:r>
                        <a:rPr lang="es-MX" sz="20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Latas o botes, de fundición, hierro o acero, de capacidad &lt; 50 l, para cerrar por soldadura </a:t>
                      </a:r>
                      <a:r>
                        <a:rPr lang="es-MX" sz="20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20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1605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17369" y="15469"/>
            <a:ext cx="8850168" cy="1112291"/>
          </a:xfrm>
        </p:spPr>
        <p:txBody>
          <a:bodyPr>
            <a:normAutofit/>
          </a:bodyPr>
          <a:lstStyle/>
          <a:p>
            <a:r>
              <a:rPr lang="es-MX" sz="4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Balanza Comercial de Uruguay</a:t>
            </a:r>
            <a:br>
              <a:rPr lang="es-MX" sz="4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</a:br>
            <a:r>
              <a:rPr lang="es-MX" sz="24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(millones </a:t>
            </a:r>
            <a:r>
              <a:rPr lang="es-MX" sz="24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de </a:t>
            </a:r>
            <a:r>
              <a:rPr lang="es-MX" sz="24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USD)</a:t>
            </a:r>
            <a:endParaRPr lang="es-MX" sz="24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8" name="2 CuadroTexto"/>
          <p:cNvSpPr txBox="1"/>
          <p:nvPr/>
        </p:nvSpPr>
        <p:spPr>
          <a:xfrm>
            <a:off x="258025" y="6262469"/>
            <a:ext cx="5110163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s-ES" sz="1000" b="1" dirty="0">
                <a:solidFill>
                  <a:prstClr val="black"/>
                </a:solidFill>
              </a:rPr>
              <a:t>Fuente: </a:t>
            </a:r>
            <a:r>
              <a:rPr lang="es-ES" sz="1000" dirty="0" err="1">
                <a:solidFill>
                  <a:prstClr val="black"/>
                </a:solidFill>
              </a:rPr>
              <a:t>Trademap</a:t>
            </a:r>
            <a:endParaRPr lang="es-ES" sz="1000" dirty="0" smtClean="0">
              <a:solidFill>
                <a:prstClr val="black"/>
              </a:solidFill>
            </a:endParaRPr>
          </a:p>
          <a:p>
            <a:pPr eaLnBrk="1" hangingPunct="1">
              <a:defRPr/>
            </a:pPr>
            <a:r>
              <a:rPr lang="es-ES" sz="1000" b="1" dirty="0" smtClean="0">
                <a:solidFill>
                  <a:prstClr val="black"/>
                </a:solidFill>
              </a:rPr>
              <a:t>Elaborado por: </a:t>
            </a:r>
            <a:r>
              <a:rPr lang="es-ES" sz="1000" dirty="0" smtClean="0">
                <a:solidFill>
                  <a:prstClr val="black"/>
                </a:solidFill>
              </a:rPr>
              <a:t>CGEPMI </a:t>
            </a:r>
            <a:endParaRPr lang="es-ES" sz="1000" dirty="0">
              <a:solidFill>
                <a:prstClr val="black"/>
              </a:solidFill>
            </a:endParaRPr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6713078"/>
              </p:ext>
            </p:extLst>
          </p:nvPr>
        </p:nvGraphicFramePr>
        <p:xfrm>
          <a:off x="381000" y="1249680"/>
          <a:ext cx="11460480" cy="4905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35995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117369" y="15469"/>
            <a:ext cx="9889516" cy="1325563"/>
          </a:xfrm>
        </p:spPr>
        <p:txBody>
          <a:bodyPr>
            <a:normAutofit/>
          </a:bodyPr>
          <a:lstStyle/>
          <a:p>
            <a:r>
              <a:rPr lang="es-MX" sz="4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Inversión Extranjera Directa Uruguay </a:t>
            </a:r>
            <a:br>
              <a:rPr lang="es-MX" sz="4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</a:br>
            <a:r>
              <a:rPr lang="es-MX" sz="27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(millones </a:t>
            </a:r>
            <a:r>
              <a:rPr lang="es-MX" sz="2700" b="1" dirty="0">
                <a:solidFill>
                  <a:srgbClr val="002060"/>
                </a:solidFill>
                <a:latin typeface="Franklin Gothic Medium Cond" panose="020B0606030402020204" pitchFamily="34" charset="0"/>
              </a:rPr>
              <a:t>de </a:t>
            </a:r>
            <a:r>
              <a:rPr lang="es-MX" sz="27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USD)</a:t>
            </a:r>
            <a:endParaRPr lang="es-MX" sz="27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280858" y="6356350"/>
            <a:ext cx="5199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C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Fuente: </a:t>
            </a:r>
            <a:r>
              <a:rPr kumimoji="0" lang="es-EC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MEF-Uruguay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200" b="1" dirty="0" smtClean="0">
                <a:solidFill>
                  <a:prstClr val="black"/>
                </a:solidFill>
              </a:rPr>
              <a:t>Elaboración</a:t>
            </a:r>
            <a:r>
              <a:rPr lang="es-ES" sz="1200" dirty="0" smtClean="0">
                <a:solidFill>
                  <a:prstClr val="black"/>
                </a:solidFill>
              </a:rPr>
              <a:t>: CGEPMI </a:t>
            </a:r>
            <a:endParaRPr kumimoji="0" lang="es-EC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126447-4D4B-4C99-B128-995BABF8B136}" type="slidenum">
              <a:rPr lang="es-EC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s-EC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7" name="Gráfico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4106163"/>
              </p:ext>
            </p:extLst>
          </p:nvPr>
        </p:nvGraphicFramePr>
        <p:xfrm>
          <a:off x="411480" y="1341032"/>
          <a:ext cx="11445240" cy="4587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82417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23" name="2 CuadroTexto"/>
          <p:cNvSpPr txBox="1"/>
          <p:nvPr/>
        </p:nvSpPr>
        <p:spPr>
          <a:xfrm>
            <a:off x="0" y="6411724"/>
            <a:ext cx="5110163" cy="4462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s-ES" sz="1100" b="1" dirty="0">
                <a:solidFill>
                  <a:prstClr val="black"/>
                </a:solidFill>
              </a:rPr>
              <a:t>Fuente: </a:t>
            </a:r>
            <a:r>
              <a:rPr lang="es-ES" sz="1100" dirty="0" err="1">
                <a:solidFill>
                  <a:prstClr val="black"/>
                </a:solidFill>
              </a:rPr>
              <a:t>Trademap</a:t>
            </a:r>
            <a:endParaRPr lang="es-ES" sz="100" dirty="0" smtClean="0">
              <a:solidFill>
                <a:prstClr val="black"/>
              </a:solidFill>
            </a:endParaRPr>
          </a:p>
          <a:p>
            <a:pPr eaLnBrk="1" hangingPunct="1">
              <a:defRPr/>
            </a:pPr>
            <a:r>
              <a:rPr lang="es-ES" sz="1100" b="1" dirty="0" smtClean="0">
                <a:solidFill>
                  <a:prstClr val="black"/>
                </a:solidFill>
              </a:rPr>
              <a:t>Elaborado por: </a:t>
            </a:r>
            <a:r>
              <a:rPr lang="es-ES" sz="1100" dirty="0" smtClean="0">
                <a:solidFill>
                  <a:prstClr val="black"/>
                </a:solidFill>
              </a:rPr>
              <a:t>CGEPMI </a:t>
            </a:r>
            <a:endParaRPr lang="es-ES" sz="1100" dirty="0">
              <a:solidFill>
                <a:prstClr val="black"/>
              </a:solidFill>
            </a:endParaRPr>
          </a:p>
        </p:txBody>
      </p:sp>
      <p:sp>
        <p:nvSpPr>
          <p:cNvPr id="9" name="Título 2"/>
          <p:cNvSpPr txBox="1">
            <a:spLocks/>
          </p:cNvSpPr>
          <p:nvPr/>
        </p:nvSpPr>
        <p:spPr>
          <a:xfrm>
            <a:off x="117368" y="-79910"/>
            <a:ext cx="1034027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s-MX" sz="32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Principales productos exportados de Uruguay al Mundo</a:t>
            </a:r>
            <a:br>
              <a:rPr lang="es-MX" sz="32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</a:br>
            <a:r>
              <a:rPr lang="es-MX" sz="32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 </a:t>
            </a:r>
            <a:r>
              <a:rPr lang="es-MX" sz="24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(Millones de USD FOB)</a:t>
            </a:r>
            <a:endParaRPr lang="es-MX" sz="24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102888"/>
              </p:ext>
            </p:extLst>
          </p:nvPr>
        </p:nvGraphicFramePr>
        <p:xfrm>
          <a:off x="217975" y="1183759"/>
          <a:ext cx="11746525" cy="5063654"/>
        </p:xfrm>
        <a:graphic>
          <a:graphicData uri="http://schemas.openxmlformats.org/drawingml/2006/table">
            <a:tbl>
              <a:tblPr/>
              <a:tblGrid>
                <a:gridCol w="630160"/>
                <a:gridCol w="4629416"/>
                <a:gridCol w="926707"/>
                <a:gridCol w="926707"/>
                <a:gridCol w="926707"/>
                <a:gridCol w="926707"/>
                <a:gridCol w="926707"/>
                <a:gridCol w="926707"/>
                <a:gridCol w="926707"/>
              </a:tblGrid>
              <a:tr h="440219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Código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Descripción del producto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Part. 2016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Part. 2017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Todos los productos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9.065,8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9.165,7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7.669,5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6.963,6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7.946,4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100,0%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100,0%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'120190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Habas de soja, incluso quebrantadas (</a:t>
                      </a:r>
                      <a:r>
                        <a:rPr lang="es-MX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exc</a:t>
                      </a:r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 las de siembra para siembra)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1.868,0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1.616,1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1.115,5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852,8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1.182,9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12,2%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14,9%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'020230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Carne </a:t>
                      </a:r>
                      <a:r>
                        <a:rPr lang="pt-BR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deshuesada</a:t>
                      </a:r>
                      <a:r>
                        <a:rPr lang="pt-BR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, de bovinos, congelada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882,1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966,9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989,0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972,0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1.036,4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14,0%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13,0%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'440398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De eucalipto (</a:t>
                      </a:r>
                      <a:r>
                        <a:rPr lang="es-MX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Eucalyptus</a:t>
                      </a:r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s-MX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spp</a:t>
                      </a:r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624,6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7,9%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'020130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Carne </a:t>
                      </a:r>
                      <a:r>
                        <a:rPr lang="pt-BR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deshuesada</a:t>
                      </a:r>
                      <a:r>
                        <a:rPr lang="pt-BR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, de bovinos, fresca o refrigerada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349,0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387,7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355,2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369,2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369,7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5,3%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4,7%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'100630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Arroz </a:t>
                      </a:r>
                      <a:r>
                        <a:rPr lang="es-MX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semiblanqueado</a:t>
                      </a:r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 o blanqueado, incl. pulido o glaseado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416,3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419,7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288,3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310,0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367,4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4,5%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4,6%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'040221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Leche y nata "crema", en polvo, gránulos o demás formas sólidas, con un contenido de materias </a:t>
                      </a:r>
                      <a:r>
                        <a:rPr lang="es-MX" sz="14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334,9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286,2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285,5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316,2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345,3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4,5%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'010229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Animales vivos (excepto los de pura raza para reproducción)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29,7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121,7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139,6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188,7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213,5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2,7%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2,7%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'110710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Malta "de cebada u otros cereales", sin tostar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208,5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186,6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127,8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158,3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184,1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'271600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Energía eléctrica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20,9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41,7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117,4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'510529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Lana peinada (</a:t>
                      </a:r>
                      <a:r>
                        <a:rPr lang="es-MX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exc</a:t>
                      </a:r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 "a granel" ["open tops"])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141,7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135,3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133,0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111,1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113,7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'410441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Plena flor sin dividir o divididos con la flor, en estado seco "</a:t>
                      </a:r>
                      <a:r>
                        <a:rPr lang="es-MX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crust</a:t>
                      </a:r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", de cueros y pieles </a:t>
                      </a:r>
                      <a:r>
                        <a:rPr lang="es-MX" sz="14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77,6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132,3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142,1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118,5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112,8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'020220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Trozos de bovinos, sin deshuesar, congelados (</a:t>
                      </a:r>
                      <a:r>
                        <a:rPr lang="es-MX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exc</a:t>
                      </a:r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 canales o medias canales)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57,5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70,3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68,6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87,3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109,6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1,4%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'151790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Mezclas y preparaciones alimenticias de materias grasas y aceites, animales o vegetales, o </a:t>
                      </a:r>
                      <a:r>
                        <a:rPr lang="es-MX" sz="14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4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55,4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74,8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88,5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74,9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88,2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2809"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'392330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Bombonas "damajuanas" botellas, frascos y artículos </a:t>
                      </a:r>
                      <a:r>
                        <a:rPr lang="es-MX" sz="14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simil</a:t>
                      </a:r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 para transporte o envasado, de plástico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167,1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153,7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107,2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73,1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86,1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4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482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987" y="197115"/>
            <a:ext cx="2085013" cy="823031"/>
          </a:xfrm>
          <a:prstGeom prst="rect">
            <a:avLst/>
          </a:prstGeom>
        </p:spPr>
      </p:pic>
      <p:sp>
        <p:nvSpPr>
          <p:cNvPr id="23" name="2 CuadroTexto"/>
          <p:cNvSpPr txBox="1"/>
          <p:nvPr/>
        </p:nvSpPr>
        <p:spPr>
          <a:xfrm>
            <a:off x="0" y="6395312"/>
            <a:ext cx="5110163" cy="44627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s-ES" sz="1100" b="1" dirty="0">
                <a:solidFill>
                  <a:prstClr val="black"/>
                </a:solidFill>
              </a:rPr>
              <a:t>Fuente: </a:t>
            </a:r>
            <a:r>
              <a:rPr lang="es-ES" sz="1100" dirty="0" err="1">
                <a:solidFill>
                  <a:prstClr val="black"/>
                </a:solidFill>
              </a:rPr>
              <a:t>Trademap</a:t>
            </a:r>
            <a:endParaRPr lang="es-ES" sz="100" dirty="0" smtClean="0">
              <a:solidFill>
                <a:prstClr val="black"/>
              </a:solidFill>
            </a:endParaRPr>
          </a:p>
          <a:p>
            <a:pPr eaLnBrk="1" hangingPunct="1">
              <a:defRPr/>
            </a:pPr>
            <a:r>
              <a:rPr lang="es-ES" sz="1100" b="1" dirty="0" smtClean="0">
                <a:solidFill>
                  <a:prstClr val="black"/>
                </a:solidFill>
              </a:rPr>
              <a:t>Elaborado por: </a:t>
            </a:r>
            <a:r>
              <a:rPr lang="es-ES" sz="1100" dirty="0" smtClean="0">
                <a:solidFill>
                  <a:prstClr val="black"/>
                </a:solidFill>
              </a:rPr>
              <a:t>CGEPMI </a:t>
            </a:r>
            <a:endParaRPr lang="es-ES" sz="1100" dirty="0">
              <a:solidFill>
                <a:prstClr val="black"/>
              </a:solidFill>
            </a:endParaRPr>
          </a:p>
        </p:txBody>
      </p:sp>
      <p:sp>
        <p:nvSpPr>
          <p:cNvPr id="9" name="Título 2"/>
          <p:cNvSpPr txBox="1">
            <a:spLocks/>
          </p:cNvSpPr>
          <p:nvPr/>
        </p:nvSpPr>
        <p:spPr>
          <a:xfrm>
            <a:off x="117368" y="30479"/>
            <a:ext cx="10340277" cy="899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s-MX" sz="32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Principales productos importados por Uruguay del Mundo</a:t>
            </a:r>
            <a:br>
              <a:rPr lang="es-MX" sz="32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</a:br>
            <a:r>
              <a:rPr lang="es-MX" sz="28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 </a:t>
            </a:r>
            <a:r>
              <a:rPr lang="es-MX" sz="2000" b="1" dirty="0" smtClean="0">
                <a:solidFill>
                  <a:srgbClr val="002060"/>
                </a:solidFill>
                <a:latin typeface="Franklin Gothic Medium Cond" panose="020B0606030402020204" pitchFamily="34" charset="0"/>
              </a:rPr>
              <a:t>(Millones de USD FOB)</a:t>
            </a:r>
            <a:endParaRPr lang="es-MX" sz="2000" b="1" dirty="0">
              <a:solidFill>
                <a:srgbClr val="002060"/>
              </a:solidFill>
              <a:latin typeface="Franklin Gothic Medium Cond" panose="020B0606030402020204" pitchFamily="34" charset="0"/>
            </a:endParaRPr>
          </a:p>
        </p:txBody>
      </p:sp>
      <p:graphicFrame>
        <p:nvGraphicFramePr>
          <p:cNvPr id="15" name="Tabla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8127198"/>
              </p:ext>
            </p:extLst>
          </p:nvPr>
        </p:nvGraphicFramePr>
        <p:xfrm>
          <a:off x="239147" y="899160"/>
          <a:ext cx="11662125" cy="5447329"/>
        </p:xfrm>
        <a:graphic>
          <a:graphicData uri="http://schemas.openxmlformats.org/drawingml/2006/table">
            <a:tbl>
              <a:tblPr/>
              <a:tblGrid>
                <a:gridCol w="660013"/>
                <a:gridCol w="4831080"/>
                <a:gridCol w="881576"/>
                <a:gridCol w="881576"/>
                <a:gridCol w="881576"/>
                <a:gridCol w="881576"/>
                <a:gridCol w="881576"/>
                <a:gridCol w="881576"/>
                <a:gridCol w="881576"/>
              </a:tblGrid>
              <a:tr h="351454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Código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Descripción del producto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Part. 2016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Part. 2017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D7B9D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Todos los productos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11.642,4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10.762,3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9.489,4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8.136,6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8.514,4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100,0%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100,0%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'271019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Aceites medios y preparaciones, de petróleo o de mineral bituminoso, que no contienen biodiesel,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472,1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303,8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204,7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76,6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404,7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4,8%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'271012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Aceites ligeros y preparaciones, de petróleo o de minerales bituminosos que&gt; = 90% en volumen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22,7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50,7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36,6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280,7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'270900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Aceites crudos de petróleo o de mineral bituminoso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1.564,1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1.341,0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818,1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677,5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280,4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'851712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Telefonía celular "teléfonos móviles" o radiotelefonía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169,7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247,7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198,0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214,1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232,5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2,6%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2,7%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'870323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Automóviles de turismo, incl. los del tipo familiar "break" o "</a:t>
                      </a:r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station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wagon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" y los de carreras,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208,0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190,0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151,2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150,5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186,3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2,2%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'870431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Vehículos automóviles para transporte de mercancías, con motor de émbolo "pistón" de encendido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139,5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111,6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94,8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90,9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128,5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1,5%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'870322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Automóviles de turismo, incl. los del tipo familiar "break" o "</a:t>
                      </a:r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station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wagon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" y los de carreras,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125,1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136,4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126,2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98,6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108,3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'300490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Medicamentos constituidos por productos mezclados o sin mezclar, preparados para usos terapéuticos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95,8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94,7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103,0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103,0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103,7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'870321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Automóviles de turismo, incl. los del tipo familiar "break" o "</a:t>
                      </a:r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station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wagon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" y los de carreras,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65,9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49,5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80,7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65,0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103,2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1,2%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'380893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Hervicidas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, productos anti-brote, y reguladores de crecimiento de plantas (</a:t>
                      </a:r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exc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 </a:t>
                      </a:r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mercancias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137,3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136,7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84,6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72,0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96,1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'020329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Carne de porcinos, congelada (</a:t>
                      </a:r>
                      <a:r>
                        <a:rPr lang="es-MX" sz="1300" b="0" i="0" u="none" strike="noStrike" dirty="0" err="1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exc</a:t>
                      </a:r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 canales o medias canales, así como piernas, paletas y sus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73,8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75,9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71,8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72,8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89,7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1,1%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'854140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Dispositivos material semiconductor fotosensibles, incl. las células fotovoltaicas aunque estén </a:t>
                      </a:r>
                      <a:r>
                        <a:rPr lang="es-MX" sz="1300" b="1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...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2,2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16,4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31,1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25,8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78,5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0,3%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'090300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Yerba mate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85,4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101,7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89,3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71,5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69,0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0,9%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'390761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2B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Con un índice de viscosidad igual o superior a 78 ml/g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 smtClean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</a:t>
                      </a:r>
                      <a:endParaRPr lang="es-MX" sz="1300" b="0" i="0" u="none" strike="noStrike" dirty="0">
                        <a:solidFill>
                          <a:srgbClr val="002B54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65,6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0,0%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MX" sz="1300" b="0" i="0" u="none" strike="noStrike" dirty="0">
                          <a:solidFill>
                            <a:srgbClr val="002B54"/>
                          </a:solidFill>
                          <a:effectLst/>
                          <a:latin typeface="Calibri" panose="020F0502020204030204" pitchFamily="34" charset="0"/>
                        </a:rPr>
                        <a:t>0,8%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6F3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477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7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8_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2261</TotalTime>
  <Words>2329</Words>
  <Application>Microsoft Office PowerPoint</Application>
  <PresentationFormat>Panorámica</PresentationFormat>
  <Paragraphs>815</Paragraphs>
  <Slides>15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9</vt:i4>
      </vt:variant>
      <vt:variant>
        <vt:lpstr>Títulos de diapositiva</vt:lpstr>
      </vt:variant>
      <vt:variant>
        <vt:i4>15</vt:i4>
      </vt:variant>
    </vt:vector>
  </HeadingPairs>
  <TitlesOfParts>
    <vt:vector size="32" baseType="lpstr">
      <vt:lpstr>Arial</vt:lpstr>
      <vt:lpstr>Calibri</vt:lpstr>
      <vt:lpstr>Calibri Light</vt:lpstr>
      <vt:lpstr>Franklin Gothic Book</vt:lpstr>
      <vt:lpstr>Franklin Gothic Demi Cond</vt:lpstr>
      <vt:lpstr>Franklin Gothic Medium Cond</vt:lpstr>
      <vt:lpstr>Times New Roman</vt:lpstr>
      <vt:lpstr>Wingdings</vt:lpstr>
      <vt:lpstr>Diseño personalizado</vt:lpstr>
      <vt:lpstr>2_Tema de Office</vt:lpstr>
      <vt:lpstr>3_Tema de Office</vt:lpstr>
      <vt:lpstr>4_Tema de Office</vt:lpstr>
      <vt:lpstr>5_Tema de Office</vt:lpstr>
      <vt:lpstr>7_Tema de Office</vt:lpstr>
      <vt:lpstr>8_Tema de Office</vt:lpstr>
      <vt:lpstr>Tema de Office</vt:lpstr>
      <vt:lpstr>1_Tema de Office</vt:lpstr>
      <vt:lpstr>  Ecuador – Uruguay</vt:lpstr>
      <vt:lpstr>Balanza Comercial Ecuador – Uruguay (millones de  USD FOB)</vt:lpstr>
      <vt:lpstr>Inversión Extranjera Directa de Uruguay en Ecuador (millones de USD)</vt:lpstr>
      <vt:lpstr>Balanza comercial de bienes tecnológicos Ecuador – Uruguay (millones de USD)</vt:lpstr>
      <vt:lpstr>Comercio potencial Ecuador – Uruguay</vt:lpstr>
      <vt:lpstr>Balanza Comercial de Uruguay (millones de USD)</vt:lpstr>
      <vt:lpstr>Inversión Extranjera Directa Uruguay  (millones de USD)</vt:lpstr>
      <vt:lpstr>Presentación de PowerPoint</vt:lpstr>
      <vt:lpstr>Presentación de PowerPoint</vt:lpstr>
      <vt:lpstr>Principales destinos de exportación de Uruguay Año 2017 (Millones de USD)</vt:lpstr>
      <vt:lpstr>Principales proveedores de las importaciones de Uruguay Año 2017 (Millones de USD)</vt:lpstr>
      <vt:lpstr>Comercio potencial Uruguay– Mundo</vt:lpstr>
      <vt:lpstr>Índice de Competitividad Global (ICG) – Uruguay </vt:lpstr>
      <vt:lpstr>Presentación de PowerPoint</vt:lpstr>
      <vt:lpstr>Presentación de PowerPoint</vt:lpstr>
    </vt:vector>
  </TitlesOfParts>
  <Company>MIPRO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Coordinación General de Estudios Prospectivos y Macroeconómicos para la industria</dc:creator>
  <cp:lastModifiedBy>Geovanna E. Espín Ruiz</cp:lastModifiedBy>
  <cp:revision>568</cp:revision>
  <cp:lastPrinted>2017-10-16T17:33:27Z</cp:lastPrinted>
  <dcterms:created xsi:type="dcterms:W3CDTF">2015-09-03T16:47:27Z</dcterms:created>
  <dcterms:modified xsi:type="dcterms:W3CDTF">2018-08-30T19:54:16Z</dcterms:modified>
</cp:coreProperties>
</file>

<file path=docProps/thumbnail.jpeg>
</file>